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0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6858000" cx="9144000"/>
  <p:notesSz cx="6858000" cy="9144000"/>
  <p:embeddedFontLst>
    <p:embeddedFont>
      <p:font typeface="Lexend Light"/>
      <p:regular r:id="rId43"/>
      <p:bold r:id="rId44"/>
    </p:embeddedFont>
    <p:embeddedFont>
      <p:font typeface="Outfit"/>
      <p:regular r:id="rId45"/>
      <p:bold r:id="rId46"/>
    </p:embeddedFont>
    <p:embeddedFont>
      <p:font typeface="Lexend"/>
      <p:regular r:id="rId47"/>
      <p:bold r:id="rId48"/>
    </p:embeddedFont>
    <p:embeddedFont>
      <p:font typeface="Archivo Black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LexendLight-bold.fntdata"/><Relationship Id="rId43" Type="http://schemas.openxmlformats.org/officeDocument/2006/relationships/font" Target="fonts/LexendLight-regular.fntdata"/><Relationship Id="rId46" Type="http://schemas.openxmlformats.org/officeDocument/2006/relationships/font" Target="fonts/Outfit-bold.fntdata"/><Relationship Id="rId45" Type="http://schemas.openxmlformats.org/officeDocument/2006/relationships/font" Target="fonts/Outfi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exend-bold.fntdata"/><Relationship Id="rId47" Type="http://schemas.openxmlformats.org/officeDocument/2006/relationships/font" Target="fonts/Lexend-regular.fntdata"/><Relationship Id="rId49" Type="http://schemas.openxmlformats.org/officeDocument/2006/relationships/font" Target="fonts/ArchivoBlack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45f5PB_gkAA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ancescatabor.com/articles/2022/12/12/generative-ai-outpainting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XGDevwqurjk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hhbwdb5Fy_w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R7qYgSUaRqygcE0b82uTGWJL6T7hDZ02MpOvVcGYaaQ/edit#gid=0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aide.tw/index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uno.com/create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LifeAfterMyPhD/status/1769620224461189336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4b50889df6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4b50889d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73399e7ab8_2_26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273399e7ab8_2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73399e7ab8_1_13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273399e7ab8_1_1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73399e7ab8_1_13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73399e7ab8_1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淡江大學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文學院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中國文學\n學系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歷史學系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資訊與圖書館\n學系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大眾傳播\n學系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資訊傳播\n學系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理學院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工學院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商管\n學院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外國\n語文\n學院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國際\n事務\n學院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教育\n學院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AI\n創智\n學院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精準\n健康\n學院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73399e7ab8_1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273399e7ab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https://www.youtube.com/watch?v=45f5PB_gkAA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73399e7ab8_2_2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73399e7ab8_2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2703f2bcc68_0_12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2703f2bcc68_0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2703f2bcc68_0_11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2703f2bcc68_0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273399e7ab8_1_1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273399e7ab8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273399e7ab8_1_1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273399e7ab8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https://www.francescatabor.com/articles/2022/12/12/generative-ai-outpainting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73399e7ab8_1_1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273399e7ab8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https://www.youtube.com/watch?v=XGDevwqurjk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9a70f84e205079f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39a70f84e205079f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73399e7ab8_1_1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273399e7ab8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https://www.youtube.com/watch?v=hhbwdb5Fy_w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273399e7ab8_1_2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273399e7ab8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https://stable-diffusion-art.com/ip-adapter/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273399e7ab8_1_1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273399e7ab8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273399e7ab8_1_1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273399e7ab8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https://visualstudio.microsoft.com/zh-hant/github-copilot/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273399e7ab8_1_19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273399e7ab8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https://docs.google.com/spreadsheets/d/1R7qYgSUaRqygcE0b82uTGWJL6T7hDZ02MpOvVcGYaaQ/edit#gid=0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273399e7ab8_1_2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273399e7ab8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2703f2bcc68_0_12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2703f2bcc68_0_1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73399e7ab8_1_13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273399e7ab8_1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2703f2bcc68_0_12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2703f2bcc68_0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https://baoyu.io/translations/rag/mastering-rag-how-to-architect-an-enterprise-rag-system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73399e7ab8_1_13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273399e7ab8_1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703f2bcc68_0_10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703f2bcc68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273399e7ab8_1_2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273399e7ab8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703f2bcc68_0_12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2703f2bcc68_0_1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273399e7ab8_1_13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273399e7ab8_1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73399e7ab8_1_14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273399e7ab8_1_1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273399e7ab8_1_14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273399e7ab8_1_1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https://taide.tw/index</a:t>
            </a:r>
            <a:r>
              <a:rPr lang="zh-TW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http://tts001.iptcloud.net:8804/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273399e7ab8_1_2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273399e7ab8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2703f2bcc68_0_12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2703f2bcc68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2703f2bcc68_0_13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2703f2bcc68_0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14b546fdf9f_4_1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14b546fdf9f_4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703f2bcc68_0_10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2703f2bcc68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703f2bcc68_0_11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2703f2bcc68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273399e7ab8_2_2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273399e7ab8_2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https://suno.com/create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703f2bcc68_0_11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2703f2bcc68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703f2bcc68_0_116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2703f2bcc68_0_1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2703f2bcc68_0_11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2703f2bcc68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https://twitter.com/LifeAfterMyPhD/status/1769620224461189336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9" Type="http://schemas.openxmlformats.org/officeDocument/2006/relationships/hyperlink" Target="http://iclass.tku.edu.tw" TargetMode="External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mailto:chenyt@tku.edu.tw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hyperlink" Target="http://iclass.tku.edu.tw" TargetMode="External"/><Relationship Id="rId8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5.png"/><Relationship Id="rId7" Type="http://schemas.openxmlformats.org/officeDocument/2006/relationships/hyperlink" Target="mailto:chenyt@tku.edu.tw" TargetMode="Externa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5.png"/><Relationship Id="rId7" Type="http://schemas.openxmlformats.org/officeDocument/2006/relationships/hyperlink" Target="mailto:chenyt@tku.edu.tw" TargetMode="Externa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109224" y="601063"/>
            <a:ext cx="2945100" cy="588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22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1105309" y="601181"/>
            <a:ext cx="29451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600"/>
              <a:buNone/>
              <a:defRPr b="0" sz="26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2"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6" name="Google Shape;16;p2"/>
          <p:cNvGrpSpPr/>
          <p:nvPr/>
        </p:nvGrpSpPr>
        <p:grpSpPr>
          <a:xfrm>
            <a:off x="3689187" y="846931"/>
            <a:ext cx="5017488" cy="5164131"/>
            <a:chOff x="3689187" y="846931"/>
            <a:chExt cx="5017488" cy="5164131"/>
          </a:xfrm>
        </p:grpSpPr>
        <p:pic>
          <p:nvPicPr>
            <p:cNvPr id="17" name="Google Shape;17;p2"/>
            <p:cNvPicPr preferRelativeResize="0"/>
            <p:nvPr/>
          </p:nvPicPr>
          <p:blipFill rotWithShape="1">
            <a:blip r:embed="rId3">
              <a:alphaModFix/>
            </a:blip>
            <a:srcRect b="0" l="33368" r="0" t="0"/>
            <a:stretch/>
          </p:blipFill>
          <p:spPr>
            <a:xfrm>
              <a:off x="4796381" y="2015746"/>
              <a:ext cx="3514500" cy="351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8" name="Google Shape;18;p2"/>
            <p:cNvSpPr/>
            <p:nvPr/>
          </p:nvSpPr>
          <p:spPr>
            <a:xfrm>
              <a:off x="4689372" y="1848694"/>
              <a:ext cx="3519300" cy="371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rot="5400000">
              <a:off x="3465117" y="4243165"/>
              <a:ext cx="1991966" cy="1543826"/>
              <a:chOff x="3337500" y="1640525"/>
              <a:chExt cx="3773378" cy="30858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3337500" y="1640525"/>
                <a:ext cx="3085800" cy="30858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733900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>
                <a:off x="6421478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5144076" y="846931"/>
              <a:ext cx="1887821" cy="1628994"/>
              <a:chOff x="3337500" y="1640525"/>
              <a:chExt cx="3773378" cy="30858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337500" y="1640525"/>
                <a:ext cx="3085800" cy="30858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733900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flipH="1">
                <a:off x="6421478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7073757" y="4914357"/>
              <a:ext cx="1299300" cy="555194"/>
              <a:chOff x="7243875" y="3780983"/>
              <a:chExt cx="1299300" cy="526200"/>
            </a:xfrm>
          </p:grpSpPr>
          <p:grpSp>
            <p:nvGrpSpPr>
              <p:cNvPr id="28" name="Google Shape;28;p2"/>
              <p:cNvGrpSpPr/>
              <p:nvPr/>
            </p:nvGrpSpPr>
            <p:grpSpPr>
              <a:xfrm>
                <a:off x="7243875" y="3780983"/>
                <a:ext cx="1299300" cy="526200"/>
                <a:chOff x="3130375" y="-210650"/>
                <a:chExt cx="1299300" cy="526200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3130375" y="-210650"/>
                  <a:ext cx="1299300" cy="52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3263060" y="-47084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3217449" y="-110650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" name="Google Shape;32;p2"/>
              <p:cNvGrpSpPr/>
              <p:nvPr/>
            </p:nvGrpSpPr>
            <p:grpSpPr>
              <a:xfrm>
                <a:off x="7728150" y="4016475"/>
                <a:ext cx="330750" cy="55200"/>
                <a:chOff x="7632750" y="4032725"/>
                <a:chExt cx="330750" cy="55200"/>
              </a:xfrm>
            </p:grpSpPr>
            <p:sp>
              <p:nvSpPr>
                <p:cNvPr id="33" name="Google Shape;33;p2"/>
                <p:cNvSpPr/>
                <p:nvPr/>
              </p:nvSpPr>
              <p:spPr>
                <a:xfrm>
                  <a:off x="7632750" y="4032725"/>
                  <a:ext cx="55200" cy="55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7770525" y="4032725"/>
                  <a:ext cx="55200" cy="55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7908300" y="4032725"/>
                  <a:ext cx="55200" cy="55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6" name="Google Shape;36;p2"/>
            <p:cNvGrpSpPr/>
            <p:nvPr/>
          </p:nvGrpSpPr>
          <p:grpSpPr>
            <a:xfrm>
              <a:off x="4973494" y="1727561"/>
              <a:ext cx="1016876" cy="1072905"/>
              <a:chOff x="5143612" y="760610"/>
              <a:chExt cx="1016876" cy="1016876"/>
            </a:xfrm>
          </p:grpSpPr>
          <p:grpSp>
            <p:nvGrpSpPr>
              <p:cNvPr id="37" name="Google Shape;37;p2"/>
              <p:cNvGrpSpPr/>
              <p:nvPr/>
            </p:nvGrpSpPr>
            <p:grpSpPr>
              <a:xfrm>
                <a:off x="5143612" y="760610"/>
                <a:ext cx="1016876" cy="1016876"/>
                <a:chOff x="4490675" y="-372879"/>
                <a:chExt cx="1247700" cy="1247700"/>
              </a:xfrm>
            </p:grpSpPr>
            <p:sp>
              <p:nvSpPr>
                <p:cNvPr id="38" name="Google Shape;38;p2"/>
                <p:cNvSpPr/>
                <p:nvPr/>
              </p:nvSpPr>
              <p:spPr>
                <a:xfrm>
                  <a:off x="4490675" y="-372879"/>
                  <a:ext cx="1247700" cy="12477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3"/>
                </a:solidFill>
                <a:ln cap="flat" cmpd="sng" w="11430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2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" name="Google Shape;39;p2"/>
                <p:cNvGrpSpPr/>
                <p:nvPr/>
              </p:nvGrpSpPr>
              <p:grpSpPr>
                <a:xfrm>
                  <a:off x="4579538" y="-271369"/>
                  <a:ext cx="1069969" cy="1079355"/>
                  <a:chOff x="3750225" y="-93219"/>
                  <a:chExt cx="1069969" cy="1079355"/>
                </a:xfrm>
              </p:grpSpPr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3799594" y="-34464"/>
                    <a:ext cx="1020600" cy="1020600"/>
                  </a:xfrm>
                  <a:prstGeom prst="star12">
                    <a:avLst>
                      <a:gd fmla="val 24067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3750225" y="-93219"/>
                    <a:ext cx="1020600" cy="1020600"/>
                  </a:xfrm>
                  <a:prstGeom prst="star12">
                    <a:avLst>
                      <a:gd fmla="val 24067" name="adj"/>
                    </a:avLst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2" name="Google Shape;42;p2"/>
              <p:cNvSpPr/>
              <p:nvPr/>
            </p:nvSpPr>
            <p:spPr>
              <a:xfrm>
                <a:off x="5535936" y="1152940"/>
                <a:ext cx="232200" cy="232200"/>
              </a:xfrm>
              <a:prstGeom prst="star4">
                <a:avLst>
                  <a:gd fmla="val 125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" name="Google Shape;43;p2"/>
            <p:cNvGrpSpPr/>
            <p:nvPr/>
          </p:nvGrpSpPr>
          <p:grpSpPr>
            <a:xfrm>
              <a:off x="7809973" y="2554402"/>
              <a:ext cx="896702" cy="946111"/>
              <a:chOff x="611807" y="3895284"/>
              <a:chExt cx="896702" cy="896702"/>
            </a:xfrm>
          </p:grpSpPr>
          <p:grpSp>
            <p:nvGrpSpPr>
              <p:cNvPr id="44" name="Google Shape;44;p2"/>
              <p:cNvGrpSpPr/>
              <p:nvPr/>
            </p:nvGrpSpPr>
            <p:grpSpPr>
              <a:xfrm>
                <a:off x="611807" y="3895284"/>
                <a:ext cx="896702" cy="896702"/>
                <a:chOff x="2589036" y="988300"/>
                <a:chExt cx="1101600" cy="1101600"/>
              </a:xfrm>
            </p:grpSpPr>
            <p:sp>
              <p:nvSpPr>
                <p:cNvPr id="45" name="Google Shape;45;p2"/>
                <p:cNvSpPr/>
                <p:nvPr/>
              </p:nvSpPr>
              <p:spPr>
                <a:xfrm>
                  <a:off x="2589036" y="988300"/>
                  <a:ext cx="1101600" cy="11016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2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2793800" y="1195675"/>
                  <a:ext cx="798000" cy="7980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2694950" y="1103875"/>
                  <a:ext cx="798000" cy="79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8" name="Google Shape;48;p2"/>
              <p:cNvSpPr/>
              <p:nvPr/>
            </p:nvSpPr>
            <p:spPr>
              <a:xfrm rot="-2700000">
                <a:off x="881188" y="4169033"/>
                <a:ext cx="288924" cy="288924"/>
              </a:xfrm>
              <a:prstGeom prst="plus">
                <a:avLst>
                  <a:gd fmla="val 4405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" name="Google Shape;49;p2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2" name="Google Shape;52;p2"/>
          <p:cNvSpPr txBox="1"/>
          <p:nvPr>
            <p:ph idx="3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1">
  <p:cSld name="CUSTOM_10_1"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1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1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1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5" name="Google Shape;225;p11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1 1">
  <p:cSld name="CUSTOM_10_1_1"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2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2"/>
          <p:cNvSpPr txBox="1"/>
          <p:nvPr>
            <p:ph idx="1" type="body"/>
          </p:nvPr>
        </p:nvSpPr>
        <p:spPr>
          <a:xfrm>
            <a:off x="506025" y="6431700"/>
            <a:ext cx="7713000" cy="2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1pPr>
            <a:lvl2pPr indent="-292100" lvl="1" marL="9144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pic>
        <p:nvPicPr>
          <p:cNvPr id="229" name="Google Shape;229;p12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2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2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4" name="Google Shape;234;p12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235" name="Google Shape;235;p12"/>
          <p:cNvSpPr/>
          <p:nvPr/>
        </p:nvSpPr>
        <p:spPr>
          <a:xfrm>
            <a:off x="0" y="1612625"/>
            <a:ext cx="9144000" cy="420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/>
          <p:nvPr>
            <p:ph type="title"/>
          </p:nvPr>
        </p:nvSpPr>
        <p:spPr>
          <a:xfrm>
            <a:off x="715550" y="3808133"/>
            <a:ext cx="3618900" cy="935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8" name="Google Shape;238;p13"/>
          <p:cNvSpPr txBox="1"/>
          <p:nvPr>
            <p:ph hasCustomPrompt="1" idx="2" type="title"/>
          </p:nvPr>
        </p:nvSpPr>
        <p:spPr>
          <a:xfrm>
            <a:off x="964534" y="1705596"/>
            <a:ext cx="1034700" cy="1260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63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/>
          <p:nvPr>
            <p:ph idx="1" type="subTitle"/>
          </p:nvPr>
        </p:nvSpPr>
        <p:spPr>
          <a:xfrm>
            <a:off x="715550" y="4974000"/>
            <a:ext cx="42510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3"/>
          <p:cNvSpPr txBox="1"/>
          <p:nvPr>
            <p:ph idx="3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41" name="Google Shape;241;p13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242" name="Google Shape;242;p13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43" name="Google Shape;243;p13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44" name="Google Shape;244;p13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3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6" name="Google Shape;246;p13"/>
          <p:cNvSpPr txBox="1"/>
          <p:nvPr>
            <p:ph hasCustomPrompt="1" idx="4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47" name="Google Shape;247;p1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/>
          <p:nvPr>
            <p:ph hasCustomPrompt="1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50" name="Google Shape;250;p14"/>
          <p:cNvSpPr txBox="1"/>
          <p:nvPr>
            <p:ph idx="1" type="body"/>
          </p:nvPr>
        </p:nvSpPr>
        <p:spPr>
          <a:xfrm>
            <a:off x="715550" y="1341267"/>
            <a:ext cx="7713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14"/>
          <p:cNvSpPr txBox="1"/>
          <p:nvPr>
            <p:ph idx="2"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2" name="Google Shape;252;p14"/>
          <p:cNvSpPr txBox="1"/>
          <p:nvPr>
            <p:ph idx="3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53" name="Google Shape;253;p14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254" name="Google Shape;254;p1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55" name="Google Shape;255;p1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56" name="Google Shape;256;p1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8" name="Google Shape;258;p1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">
  <p:cSld name="TITLE_AND_BODY_1_5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1" name="Google Shape;261;p15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5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3" name="Google Shape;263;p1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7" name="Google Shape;267;p15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8" name="Google Shape;268;p15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">
  <p:cSld name="TITLE_AND_BODY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1" name="Google Shape;271;p16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" name="Google Shape;273;p1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4" name="Google Shape;274;p1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78" name="Google Shape;278;p16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279" name="Google Shape;279;p1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16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283" name="Google Shape;283;p16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284" name="Google Shape;284;p16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6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6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" name="Google Shape;287;p16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288" name="Google Shape;288;p16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6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6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1">
  <p:cSld name="TITLE_AND_BODY_1_6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3" name="Google Shape;293;p17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5" name="Google Shape;295;p1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99" name="Google Shape;299;p17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00" name="Google Shape;300;p17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7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17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04" name="Google Shape;304;p17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05" name="Google Shape;305;p17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7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7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" name="Google Shape;308;p17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09" name="Google Shape;309;p17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7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7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312" name="Google Shape;312;p17"/>
          <p:cNvCxnSpPr/>
          <p:nvPr/>
        </p:nvCxnSpPr>
        <p:spPr>
          <a:xfrm>
            <a:off x="471800" y="3575775"/>
            <a:ext cx="79617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13" name="Google Shape;313;p17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" name="Google Shape;314;p17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5" name="Google Shape;315;p17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16" name="Google Shape;316;p17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1 1">
  <p:cSld name="TITLE_AND_BODY_1_6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9" name="Google Shape;319;p18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1" name="Google Shape;321;p1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25" name="Google Shape;325;p18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26" name="Google Shape;326;p1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1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30" name="Google Shape;330;p1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31" name="Google Shape;331;p1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4" name="Google Shape;334;p1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35" name="Google Shape;335;p1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8" name="Google Shape;338;p18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9" name="Google Shape;339;p18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0" name="Google Shape;340;p18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41" name="Google Shape;341;p18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3">
  <p:cSld name="TITLE_AND_BODY_1_3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48" name="Google Shape;348;p19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49" name="Google Shape;349;p1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" name="Google Shape;352;p1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53" name="Google Shape;353;p1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54" name="Google Shape;354;p1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" name="Google Shape;357;p1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58" name="Google Shape;358;p1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1" name="Google Shape;361;p19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2" name="Google Shape;362;p19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3" name="Google Shape;363;p19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4" name="Google Shape;364;p1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3 1">
  <p:cSld name="TITLE_AND_BODY_1_3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0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71" name="Google Shape;371;p20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72" name="Google Shape;372;p2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0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76" name="Google Shape;376;p2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77" name="Google Shape;377;p2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0" name="Google Shape;380;p2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81" name="Google Shape;381;p2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4" name="Google Shape;384;p20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85" name="Google Shape;385;p20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86" name="Google Shape;386;p20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7" name="Google Shape;387;p20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8" name="Google Shape;388;p20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9" name="Google Shape;389;p2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">
  <p:cSld name="TITLE_2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 txBox="1"/>
          <p:nvPr/>
        </p:nvSpPr>
        <p:spPr>
          <a:xfrm>
            <a:off x="461692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感謝參與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" name="Google Shape;57;p3"/>
          <p:cNvSpPr txBox="1"/>
          <p:nvPr/>
        </p:nvSpPr>
        <p:spPr>
          <a:xfrm>
            <a:off x="461692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58" name="Google Shape;58;p3"/>
          <p:cNvPicPr preferRelativeResize="0"/>
          <p:nvPr/>
        </p:nvPicPr>
        <p:blipFill rotWithShape="1">
          <a:blip r:embed="rId3">
            <a:alphaModFix/>
          </a:blip>
          <a:srcRect b="0" l="33368" r="0" t="0"/>
          <a:stretch/>
        </p:blipFill>
        <p:spPr>
          <a:xfrm>
            <a:off x="604756" y="2015746"/>
            <a:ext cx="3514500" cy="351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" name="Google Shape;59;p3"/>
          <p:cNvSpPr/>
          <p:nvPr/>
        </p:nvSpPr>
        <p:spPr>
          <a:xfrm>
            <a:off x="497747" y="1848694"/>
            <a:ext cx="3519300" cy="3713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3"/>
          <p:cNvGrpSpPr/>
          <p:nvPr/>
        </p:nvGrpSpPr>
        <p:grpSpPr>
          <a:xfrm flipH="1" rot="-5400000">
            <a:off x="3512155" y="3579790"/>
            <a:ext cx="1991966" cy="1543826"/>
            <a:chOff x="3337500" y="1640525"/>
            <a:chExt cx="3773378" cy="3085800"/>
          </a:xfrm>
        </p:grpSpPr>
        <p:sp>
          <p:nvSpPr>
            <p:cNvPr id="61" name="Google Shape;61;p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 flipH="1">
            <a:off x="3513676" y="730006"/>
            <a:ext cx="1887821" cy="1628994"/>
            <a:chOff x="3337500" y="1640525"/>
            <a:chExt cx="3773378" cy="3085800"/>
          </a:xfrm>
        </p:grpSpPr>
        <p:sp>
          <p:nvSpPr>
            <p:cNvPr id="65" name="Google Shape;65;p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3"/>
          <p:cNvGrpSpPr/>
          <p:nvPr/>
        </p:nvGrpSpPr>
        <p:grpSpPr>
          <a:xfrm>
            <a:off x="253507" y="4988932"/>
            <a:ext cx="1299300" cy="555194"/>
            <a:chOff x="7243875" y="3780983"/>
            <a:chExt cx="1299300" cy="526200"/>
          </a:xfrm>
        </p:grpSpPr>
        <p:grpSp>
          <p:nvGrpSpPr>
            <p:cNvPr id="69" name="Google Shape;69;p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70" name="Google Shape;70;p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7" name="Google Shape;77;p3"/>
          <p:cNvGrpSpPr/>
          <p:nvPr/>
        </p:nvGrpSpPr>
        <p:grpSpPr>
          <a:xfrm>
            <a:off x="2894994" y="1559061"/>
            <a:ext cx="1016876" cy="1072905"/>
            <a:chOff x="5143612" y="760610"/>
            <a:chExt cx="1016876" cy="1016876"/>
          </a:xfrm>
        </p:grpSpPr>
        <p:grpSp>
          <p:nvGrpSpPr>
            <p:cNvPr id="78" name="Google Shape;78;p3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chemeClr val="accent3"/>
              </a:solidFill>
              <a:ln cap="flat" cmpd="sng" w="1143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0" name="Google Shape;80;p3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81" name="Google Shape;81;p3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3" name="Google Shape;83;p3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" name="Google Shape;84;p3"/>
          <p:cNvGrpSpPr/>
          <p:nvPr/>
        </p:nvGrpSpPr>
        <p:grpSpPr>
          <a:xfrm>
            <a:off x="770673" y="1361302"/>
            <a:ext cx="896702" cy="946111"/>
            <a:chOff x="611807" y="3895284"/>
            <a:chExt cx="896702" cy="896702"/>
          </a:xfrm>
        </p:grpSpPr>
        <p:grpSp>
          <p:nvGrpSpPr>
            <p:cNvPr id="85" name="Google Shape;85;p3"/>
            <p:cNvGrpSpPr/>
            <p:nvPr/>
          </p:nvGrpSpPr>
          <p:grpSpPr>
            <a:xfrm>
              <a:off x="611807" y="3895284"/>
              <a:ext cx="896702" cy="896702"/>
              <a:chOff x="2589036" y="988300"/>
              <a:chExt cx="1101600" cy="1101600"/>
            </a:xfrm>
          </p:grpSpPr>
          <p:sp>
            <p:nvSpPr>
              <p:cNvPr id="86" name="Google Shape;86;p3"/>
              <p:cNvSpPr/>
              <p:nvPr/>
            </p:nvSpPr>
            <p:spPr>
              <a:xfrm>
                <a:off x="2589036" y="988300"/>
                <a:ext cx="1101600" cy="110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2793800" y="1195675"/>
                <a:ext cx="798000" cy="79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2694950" y="1103875"/>
                <a:ext cx="798000" cy="798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" name="Google Shape;89;p3"/>
            <p:cNvSpPr/>
            <p:nvPr/>
          </p:nvSpPr>
          <p:spPr>
            <a:xfrm rot="-2700000">
              <a:off x="881188" y="4169033"/>
              <a:ext cx="288924" cy="288924"/>
            </a:xfrm>
            <a:prstGeom prst="plus">
              <a:avLst>
                <a:gd fmla="val 4405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" name="Google Shape;9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094925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 txBox="1"/>
          <p:nvPr/>
        </p:nvSpPr>
        <p:spPr>
          <a:xfrm>
            <a:off x="5469000" y="310655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直接問，最快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5519550" y="5340500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個人提問請寄到電子信箱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5"/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93" name="Google Shape;93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5436729"/>
            <a:ext cx="546447" cy="54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8514" y="3889125"/>
            <a:ext cx="546300" cy="54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Google Shape;95;p3"/>
          <p:cNvSpPr txBox="1"/>
          <p:nvPr/>
        </p:nvSpPr>
        <p:spPr>
          <a:xfrm>
            <a:off x="5519550" y="37928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只想打字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線上課程聊天室</a:t>
            </a:r>
            <a:endParaRPr sz="2200"/>
          </a:p>
        </p:txBody>
      </p:sp>
      <p:grpSp>
        <p:nvGrpSpPr>
          <p:cNvPr id="96" name="Google Shape;96;p3"/>
          <p:cNvGrpSpPr/>
          <p:nvPr/>
        </p:nvGrpSpPr>
        <p:grpSpPr>
          <a:xfrm>
            <a:off x="4858462" y="4713523"/>
            <a:ext cx="546418" cy="546418"/>
            <a:chOff x="4769350" y="4579738"/>
            <a:chExt cx="724500" cy="724500"/>
          </a:xfrm>
        </p:grpSpPr>
        <p:sp>
          <p:nvSpPr>
            <p:cNvPr id="97" name="Google Shape;97;p3"/>
            <p:cNvSpPr/>
            <p:nvPr/>
          </p:nvSpPr>
          <p:spPr>
            <a:xfrm>
              <a:off x="4769350" y="4579738"/>
              <a:ext cx="724500" cy="724500"/>
            </a:xfrm>
            <a:prstGeom prst="ellipse">
              <a:avLst/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" name="Google Shape;98;p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41088" y="4794354"/>
              <a:ext cx="581025" cy="295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3"/>
          <p:cNvSpPr txBox="1"/>
          <p:nvPr/>
        </p:nvSpPr>
        <p:spPr>
          <a:xfrm>
            <a:off x="5519550" y="468040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9"/>
              </a:rPr>
              <a:t>http://iclass.tku.edu.tw</a:t>
            </a:r>
            <a:endParaRPr sz="2200" u="sng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3 1 1">
  <p:cSld name="TITLE_AND_BODY_1_3_1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96" name="Google Shape;396;p2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97" name="Google Shape;397;p2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2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01" name="Google Shape;401;p2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02" name="Google Shape;402;p2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5" name="Google Shape;405;p2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06" name="Google Shape;406;p2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9" name="Google Shape;409;p21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10" name="Google Shape;410;p21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11" name="Google Shape;411;p21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2" name="Google Shape;412;p21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3" name="Google Shape;413;p21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4" name="Google Shape;414;p21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15" name="Google Shape;415;p21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6" name="Google Shape;416;p2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3 1 1 1">
  <p:cSld name="TITLE_AND_BODY_1_3_1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2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2"/>
          <p:cNvSpPr txBox="1"/>
          <p:nvPr>
            <p:ph idx="1" type="body"/>
          </p:nvPr>
        </p:nvSpPr>
        <p:spPr>
          <a:xfrm>
            <a:off x="715575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0" name="Google Shape;420;p22"/>
          <p:cNvSpPr txBox="1"/>
          <p:nvPr>
            <p:ph idx="2" type="body"/>
          </p:nvPr>
        </p:nvSpPr>
        <p:spPr>
          <a:xfrm>
            <a:off x="3286544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1" name="Google Shape;421;p22"/>
          <p:cNvSpPr txBox="1"/>
          <p:nvPr>
            <p:ph idx="3" type="body"/>
          </p:nvPr>
        </p:nvSpPr>
        <p:spPr>
          <a:xfrm>
            <a:off x="5857547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2" name="Google Shape;422;p2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26" name="Google Shape;426;p22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427" name="Google Shape;427;p2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2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31" name="Google Shape;431;p2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32" name="Google Shape;432;p2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5" name="Google Shape;435;p2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36" name="Google Shape;436;p2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9" name="Google Shape;439;p22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40" name="Google Shape;440;p2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">
  <p:cSld name="TITLE_AND_BODY_1_4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3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3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4" name="Google Shape;444;p23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45" name="Google Shape;445;p2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9" name="Google Shape;449;p23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">
  <p:cSld name="TITLE_AND_BODY_1_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"/>
          <p:cNvSpPr/>
          <p:nvPr/>
        </p:nvSpPr>
        <p:spPr>
          <a:xfrm>
            <a:off x="8218880" y="5897940"/>
            <a:ext cx="733188" cy="733188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4"/>
          <p:cNvSpPr/>
          <p:nvPr/>
        </p:nvSpPr>
        <p:spPr>
          <a:xfrm>
            <a:off x="8332726" y="6025900"/>
            <a:ext cx="531699" cy="531699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4"/>
          <p:cNvSpPr/>
          <p:nvPr/>
        </p:nvSpPr>
        <p:spPr>
          <a:xfrm>
            <a:off x="8300619" y="5984812"/>
            <a:ext cx="531699" cy="5316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5" name="Google Shape;455;p24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56" name="Google Shape;456;p24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7" name="Google Shape;457;p24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458" name="Google Shape;458;p24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459" name="Google Shape;459;p2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60" name="Google Shape;460;p2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461" name="Google Shape;461;p2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63" name="Google Shape;463;p24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64" name="Google Shape;464;p24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65" name="Google Shape;465;p24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4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4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8" name="Google Shape;468;p24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69" name="Google Shape;469;p24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4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4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2" name="Google Shape;472;p24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473" name="Google Shape;473;p24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4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6" name="Google Shape;476;p24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477" name="Google Shape;477;p24"/>
          <p:cNvSpPr txBox="1"/>
          <p:nvPr>
            <p:ph idx="3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78" name="Google Shape;478;p24"/>
          <p:cNvSpPr txBox="1"/>
          <p:nvPr>
            <p:ph idx="4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9" name="Google Shape;479;p24"/>
          <p:cNvSpPr txBox="1"/>
          <p:nvPr>
            <p:ph idx="5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1">
  <p:cSld name="TITLE_AND_BODY_1_1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5" name="Google Shape;485;p2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86" name="Google Shape;486;p25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487" name="Google Shape;487;p25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488" name="Google Shape;488;p2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89" name="Google Shape;489;p2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490" name="Google Shape;490;p2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92" name="Google Shape;492;p25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93" name="Google Shape;493;p25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94" name="Google Shape;494;p25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25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5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7" name="Google Shape;497;p25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98" name="Google Shape;498;p25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5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1" name="Google Shape;501;p25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02" name="Google Shape;502;p25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05" name="Google Shape;505;p25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06" name="Google Shape;506;p25"/>
          <p:cNvSpPr txBox="1"/>
          <p:nvPr>
            <p:ph idx="2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7" name="Google Shape;507;p25"/>
          <p:cNvSpPr txBox="1"/>
          <p:nvPr>
            <p:ph idx="3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2">
  <p:cSld name="TITLE_AND_BODY_1_2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6"/>
          <p:cNvSpPr txBox="1"/>
          <p:nvPr>
            <p:ph idx="1" type="body"/>
          </p:nvPr>
        </p:nvSpPr>
        <p:spPr>
          <a:xfrm>
            <a:off x="715550" y="1341267"/>
            <a:ext cx="7713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0" name="Google Shape;510;p26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11" name="Google Shape;511;p26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cxnSp>
        <p:nvCxnSpPr>
          <p:cNvPr id="512" name="Google Shape;512;p26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13" name="Google Shape;513;p2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517" name="Google Shape;517;p26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18" name="Google Shape;518;p26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19" name="Google Shape;519;p26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20" name="Google Shape;520;p26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6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2" name="Google Shape;522;p26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23" name="Google Shape;523;p2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" name="Google Shape;526;p26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527" name="Google Shape;527;p26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528" name="Google Shape;528;p26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6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6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1" name="Google Shape;531;p26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532" name="Google Shape;532;p26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6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6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2">
  <p:cSld name="TITLE_AND_BODY_1_1_2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0" name="Google Shape;540;p27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41" name="Google Shape;541;p27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2" name="Google Shape;542;p27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543" name="Google Shape;543;p27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44" name="Google Shape;544;p2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45" name="Google Shape;545;p2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46" name="Google Shape;546;p2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8" name="Google Shape;548;p27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549" name="Google Shape;549;p27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27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553" name="Google Shape;553;p27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27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57" name="Google Shape;557;p27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60" name="Google Shape;560;p27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61" name="Google Shape;561;p27"/>
          <p:cNvSpPr txBox="1"/>
          <p:nvPr>
            <p:ph idx="3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62" name="Google Shape;562;p27"/>
          <p:cNvSpPr txBox="1"/>
          <p:nvPr>
            <p:ph idx="4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3" name="Google Shape;563;p27"/>
          <p:cNvSpPr txBox="1"/>
          <p:nvPr>
            <p:ph idx="5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1 1">
  <p:cSld name="TITLE_AND_BODY_1_1_1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69" name="Google Shape;569;p28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0" name="Google Shape;570;p28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571" name="Google Shape;571;p28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72" name="Google Shape;572;p2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73" name="Google Shape;573;p2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74" name="Google Shape;574;p2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6" name="Google Shape;576;p28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577" name="Google Shape;577;p28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8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28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581" name="Google Shape;581;p28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28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85" name="Google Shape;585;p2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88" name="Google Shape;588;p28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89" name="Google Shape;589;p28"/>
          <p:cNvSpPr txBox="1"/>
          <p:nvPr>
            <p:ph idx="2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0" name="Google Shape;590;p28"/>
          <p:cNvSpPr txBox="1"/>
          <p:nvPr>
            <p:ph idx="3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2 1">
  <p:cSld name="TITLE_AND_BODY_1_2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9"/>
          <p:cNvSpPr txBox="1"/>
          <p:nvPr>
            <p:ph idx="1" type="body"/>
          </p:nvPr>
        </p:nvSpPr>
        <p:spPr>
          <a:xfrm>
            <a:off x="715550" y="1341267"/>
            <a:ext cx="7713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3" name="Google Shape;593;p29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94" name="Google Shape;594;p29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cxnSp>
        <p:nvCxnSpPr>
          <p:cNvPr id="595" name="Google Shape;595;p29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96" name="Google Shape;596;p2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600" name="Google Shape;600;p29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01" name="Google Shape;601;p2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02" name="Google Shape;602;p2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03" name="Google Shape;603;p2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5" name="Google Shape;605;p29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606" name="Google Shape;606;p2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2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610" name="Google Shape;610;p2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611" name="Google Shape;611;p2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4" name="Google Shape;614;p2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615" name="Google Shape;615;p2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2 1">
  <p:cSld name="TITLE_AND_BODY_1_1_2_1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3" name="Google Shape;623;p30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24" name="Google Shape;624;p30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25" name="Google Shape;625;p30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26" name="Google Shape;626;p30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27" name="Google Shape;627;p3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28" name="Google Shape;628;p3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29" name="Google Shape;629;p3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3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1" name="Google Shape;631;p30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632" name="Google Shape;632;p30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30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636" name="Google Shape;636;p30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30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640" name="Google Shape;640;p3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43" name="Google Shape;643;p30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644" name="Google Shape;644;p30"/>
          <p:cNvSpPr txBox="1"/>
          <p:nvPr>
            <p:ph idx="3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45" name="Google Shape;645;p30"/>
          <p:cNvSpPr txBox="1"/>
          <p:nvPr>
            <p:ph idx="4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6" name="Google Shape;646;p30"/>
          <p:cNvSpPr txBox="1"/>
          <p:nvPr>
            <p:ph idx="5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">
  <p:cSld name="TITLE_2_1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 txBox="1"/>
          <p:nvPr/>
        </p:nvSpPr>
        <p:spPr>
          <a:xfrm>
            <a:off x="461692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感謝參與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461692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04" name="Google Shape;10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8377" y="3094925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 txBox="1"/>
          <p:nvPr/>
        </p:nvSpPr>
        <p:spPr>
          <a:xfrm>
            <a:off x="5469000" y="310655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直接問，最快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5519550" y="5340500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個人提問請寄到電子信箱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3"/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07" name="Google Shape;10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5" y="5436729"/>
            <a:ext cx="546447" cy="54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514" y="3889125"/>
            <a:ext cx="546300" cy="54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5519550" y="37928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只想打字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線上課程聊天室</a:t>
            </a:r>
            <a:endParaRPr sz="2200"/>
          </a:p>
        </p:txBody>
      </p:sp>
      <p:grpSp>
        <p:nvGrpSpPr>
          <p:cNvPr id="110" name="Google Shape;110;p4"/>
          <p:cNvGrpSpPr/>
          <p:nvPr/>
        </p:nvGrpSpPr>
        <p:grpSpPr>
          <a:xfrm>
            <a:off x="4858462" y="4713523"/>
            <a:ext cx="546418" cy="546418"/>
            <a:chOff x="4769350" y="4579738"/>
            <a:chExt cx="724500" cy="724500"/>
          </a:xfrm>
        </p:grpSpPr>
        <p:sp>
          <p:nvSpPr>
            <p:cNvPr id="111" name="Google Shape;111;p4"/>
            <p:cNvSpPr/>
            <p:nvPr/>
          </p:nvSpPr>
          <p:spPr>
            <a:xfrm>
              <a:off x="4769350" y="4579738"/>
              <a:ext cx="724500" cy="724500"/>
            </a:xfrm>
            <a:prstGeom prst="ellipse">
              <a:avLst/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2" name="Google Shape;11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41088" y="4794354"/>
              <a:ext cx="581025" cy="295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4"/>
          <p:cNvSpPr txBox="1"/>
          <p:nvPr/>
        </p:nvSpPr>
        <p:spPr>
          <a:xfrm>
            <a:off x="5519550" y="468040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7"/>
              </a:rPr>
              <a:t>http://iclass.tku.edu.tw</a:t>
            </a:r>
            <a:endParaRPr sz="2200" u="sng"/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8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1 1 1">
  <p:cSld name="TITLE_AND_BODY_1_1_1_1_1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52" name="Google Shape;652;p31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3" name="Google Shape;653;p31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54" name="Google Shape;654;p3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55" name="Google Shape;655;p3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56" name="Google Shape;656;p3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57" name="Google Shape;657;p3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59" name="Google Shape;659;p31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660" name="Google Shape;660;p31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" name="Google Shape;663;p31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664" name="Google Shape;664;p31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" name="Google Shape;667;p31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668" name="Google Shape;668;p3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71" name="Google Shape;671;p31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672" name="Google Shape;672;p31"/>
          <p:cNvSpPr txBox="1"/>
          <p:nvPr>
            <p:ph idx="2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3" name="Google Shape;673;p31"/>
          <p:cNvSpPr txBox="1"/>
          <p:nvPr>
            <p:ph idx="3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2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6" name="Google Shape;676;p32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77" name="Google Shape;677;p32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78" name="Google Shape;678;p3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79" name="Google Shape;679;p3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80" name="Google Shape;680;p3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82" name="Google Shape;682;p3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兩欄 1">
  <p:cSld name="TITLE_AND_TWO_COLUMNS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3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88" name="Google Shape;688;p3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字編號 1">
  <p:cSld name="BIG_NUMBER_1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4"/>
          <p:cNvSpPr txBox="1"/>
          <p:nvPr>
            <p:ph hasCustomPrompt="1" type="title"/>
          </p:nvPr>
        </p:nvSpPr>
        <p:spPr>
          <a:xfrm>
            <a:off x="2216400" y="2049083"/>
            <a:ext cx="4711200" cy="2304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4" name="Google Shape;694;p34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5" name="Google Shape;695;p3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6" name="Google Shape;696;p34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97" name="Google Shape;697;p34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698" name="Google Shape;698;p3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99" name="Google Shape;699;p3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00" name="Google Shape;700;p3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2" name="Google Shape;702;p34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4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4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4"/>
          <p:cNvSpPr txBox="1"/>
          <p:nvPr>
            <p:ph idx="3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字編號 1 1">
  <p:cSld name="BIG_NUMBER_1_1">
    <p:bg>
      <p:bgPr>
        <a:solidFill>
          <a:schemeClr val="dk1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5"/>
          <p:cNvSpPr txBox="1"/>
          <p:nvPr>
            <p:ph hasCustomPrompt="1" type="title"/>
          </p:nvPr>
        </p:nvSpPr>
        <p:spPr>
          <a:xfrm>
            <a:off x="1107050" y="2049075"/>
            <a:ext cx="6930000" cy="23040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8" name="Google Shape;708;p35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35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10" name="Google Shape;710;p35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711" name="Google Shape;711;p3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12" name="Google Shape;712;p3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13" name="Google Shape;713;p3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15" name="Google Shape;715;p3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9" name="Google Shape;719;p35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淡江資圖</a:t>
            </a:r>
            <a:r>
              <a:rPr b="1" lang="zh-TW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 112-2</a:t>
            </a:r>
            <a:endParaRPr b="1" sz="10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1">
  <p:cSld name="CUSTOM_8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6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722" name="Google Shape;722;p3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7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25" name="Google Shape;725;p37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26" name="Google Shape;726;p3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27" name="Google Shape;727;p3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28" name="Google Shape;728;p3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3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30" name="Google Shape;730;p37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1" name="Google Shape;731;p37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32" name="Google Shape;732;p3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8"/>
          <p:cNvSpPr txBox="1"/>
          <p:nvPr>
            <p:ph idx="1" type="body"/>
          </p:nvPr>
        </p:nvSpPr>
        <p:spPr>
          <a:xfrm>
            <a:off x="4449350" y="2235600"/>
            <a:ext cx="3947400" cy="28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5" name="Google Shape;735;p38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6" name="Google Shape;736;p38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37" name="Google Shape;737;p38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38" name="Google Shape;738;p3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39" name="Google Shape;739;p3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40" name="Google Shape;740;p3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3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42" name="Google Shape;742;p38"/>
          <p:cNvSpPr txBox="1"/>
          <p:nvPr>
            <p:ph hasCustomPrompt="1" idx="3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43" name="Google Shape;743;p3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9"/>
          <p:cNvSpPr txBox="1"/>
          <p:nvPr>
            <p:ph type="title"/>
          </p:nvPr>
        </p:nvSpPr>
        <p:spPr>
          <a:xfrm>
            <a:off x="1868100" y="1785917"/>
            <a:ext cx="5407800" cy="33351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46" name="Google Shape;746;p39"/>
          <p:cNvSpPr txBox="1"/>
          <p:nvPr>
            <p:ph idx="1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47" name="Google Shape;747;p39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748" name="Google Shape;748;p3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49" name="Google Shape;749;p3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50" name="Google Shape;750;p3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3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2" name="Google Shape;752;p39"/>
          <p:cNvSpPr txBox="1"/>
          <p:nvPr>
            <p:ph hasCustomPrompt="1" idx="2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53" name="Google Shape;753;p3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0"/>
          <p:cNvSpPr txBox="1"/>
          <p:nvPr>
            <p:ph type="title"/>
          </p:nvPr>
        </p:nvSpPr>
        <p:spPr>
          <a:xfrm>
            <a:off x="4872701" y="2837260"/>
            <a:ext cx="34245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6" name="Google Shape;756;p40"/>
          <p:cNvSpPr txBox="1"/>
          <p:nvPr>
            <p:ph idx="1" type="subTitle"/>
          </p:nvPr>
        </p:nvSpPr>
        <p:spPr>
          <a:xfrm>
            <a:off x="3598750" y="3901225"/>
            <a:ext cx="4829400" cy="16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57" name="Google Shape;757;p40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58" name="Google Shape;758;p40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59" name="Google Shape;759;p4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60" name="Google Shape;760;p4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61" name="Google Shape;761;p4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3" name="Google Shape;763;p40"/>
          <p:cNvSpPr txBox="1"/>
          <p:nvPr>
            <p:ph hasCustomPrompt="1" idx="3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64" name="Google Shape;764;p4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 2">
  <p:cSld name="TITLE_2_1_2"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 txBox="1"/>
          <p:nvPr/>
        </p:nvSpPr>
        <p:spPr>
          <a:xfrm>
            <a:off x="461692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感謝參與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461692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24" name="Google Shape;124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1"/>
          <p:cNvSpPr txBox="1"/>
          <p:nvPr>
            <p:ph idx="1" type="body"/>
          </p:nvPr>
        </p:nvSpPr>
        <p:spPr>
          <a:xfrm>
            <a:off x="715550" y="1274652"/>
            <a:ext cx="77130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</a:lstStyle>
          <a:p/>
        </p:txBody>
      </p:sp>
      <p:sp>
        <p:nvSpPr>
          <p:cNvPr id="767" name="Google Shape;767;p41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68" name="Google Shape;768;p41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769" name="Google Shape;769;p4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70" name="Google Shape;770;p4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71" name="Google Shape;771;p4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73" name="Google Shape;773;p41"/>
          <p:cNvSpPr txBox="1"/>
          <p:nvPr>
            <p:ph hasCustomPrompt="1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74" name="Google Shape;774;p4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2"/>
          <p:cNvSpPr txBox="1"/>
          <p:nvPr>
            <p:ph hasCustomPrompt="1" type="title"/>
          </p:nvPr>
        </p:nvSpPr>
        <p:spPr>
          <a:xfrm>
            <a:off x="2216400" y="2049083"/>
            <a:ext cx="4711200" cy="2304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42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79" name="Google Shape;779;p42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780" name="Google Shape;780;p4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81" name="Google Shape;781;p4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82" name="Google Shape;782;p4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4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4" name="Google Shape;784;p42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85" name="Google Shape;785;p4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4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90" name="Google Shape;790;p44"/>
          <p:cNvSpPr txBox="1"/>
          <p:nvPr>
            <p:ph hasCustomPrompt="1" idx="2" type="title"/>
          </p:nvPr>
        </p:nvSpPr>
        <p:spPr>
          <a:xfrm>
            <a:off x="795100" y="2521198"/>
            <a:ext cx="6990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791" name="Google Shape;791;p44"/>
          <p:cNvSpPr txBox="1"/>
          <p:nvPr>
            <p:ph idx="1" type="subTitle"/>
          </p:nvPr>
        </p:nvSpPr>
        <p:spPr>
          <a:xfrm>
            <a:off x="1688401" y="2862600"/>
            <a:ext cx="2529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2" name="Google Shape;792;p44"/>
          <p:cNvSpPr txBox="1"/>
          <p:nvPr>
            <p:ph idx="3" type="subTitle"/>
          </p:nvPr>
        </p:nvSpPr>
        <p:spPr>
          <a:xfrm>
            <a:off x="1688001" y="2274200"/>
            <a:ext cx="2529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3" name="Google Shape;793;p44"/>
          <p:cNvSpPr txBox="1"/>
          <p:nvPr>
            <p:ph hasCustomPrompt="1" idx="4" type="title"/>
          </p:nvPr>
        </p:nvSpPr>
        <p:spPr>
          <a:xfrm>
            <a:off x="795100" y="4422484"/>
            <a:ext cx="699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794" name="Google Shape;794;p44"/>
          <p:cNvSpPr txBox="1"/>
          <p:nvPr>
            <p:ph idx="5" type="subTitle"/>
          </p:nvPr>
        </p:nvSpPr>
        <p:spPr>
          <a:xfrm>
            <a:off x="1688350" y="4737867"/>
            <a:ext cx="25293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5" name="Google Shape;795;p44"/>
          <p:cNvSpPr txBox="1"/>
          <p:nvPr>
            <p:ph idx="6" type="subTitle"/>
          </p:nvPr>
        </p:nvSpPr>
        <p:spPr>
          <a:xfrm>
            <a:off x="1687950" y="4144967"/>
            <a:ext cx="2529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44"/>
          <p:cNvSpPr txBox="1"/>
          <p:nvPr>
            <p:ph hasCustomPrompt="1" idx="7" type="title"/>
          </p:nvPr>
        </p:nvSpPr>
        <p:spPr>
          <a:xfrm>
            <a:off x="5024399" y="2540801"/>
            <a:ext cx="6990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797" name="Google Shape;797;p44"/>
          <p:cNvSpPr txBox="1"/>
          <p:nvPr>
            <p:ph idx="8" type="subTitle"/>
          </p:nvPr>
        </p:nvSpPr>
        <p:spPr>
          <a:xfrm>
            <a:off x="5896725" y="2862600"/>
            <a:ext cx="24957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44"/>
          <p:cNvSpPr txBox="1"/>
          <p:nvPr>
            <p:ph idx="9" type="subTitle"/>
          </p:nvPr>
        </p:nvSpPr>
        <p:spPr>
          <a:xfrm>
            <a:off x="5896675" y="2274200"/>
            <a:ext cx="2495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9" name="Google Shape;799;p44"/>
          <p:cNvSpPr txBox="1"/>
          <p:nvPr>
            <p:ph hasCustomPrompt="1" idx="13" type="title"/>
          </p:nvPr>
        </p:nvSpPr>
        <p:spPr>
          <a:xfrm>
            <a:off x="5024399" y="4420767"/>
            <a:ext cx="699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800" name="Google Shape;800;p44"/>
          <p:cNvSpPr txBox="1"/>
          <p:nvPr>
            <p:ph idx="14" type="subTitle"/>
          </p:nvPr>
        </p:nvSpPr>
        <p:spPr>
          <a:xfrm>
            <a:off x="5896777" y="4718834"/>
            <a:ext cx="24957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44"/>
          <p:cNvSpPr txBox="1"/>
          <p:nvPr>
            <p:ph idx="15" type="subTitle"/>
          </p:nvPr>
        </p:nvSpPr>
        <p:spPr>
          <a:xfrm>
            <a:off x="5896728" y="4130433"/>
            <a:ext cx="2495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44"/>
          <p:cNvSpPr txBox="1"/>
          <p:nvPr>
            <p:ph idx="16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03" name="Google Shape;803;p44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04" name="Google Shape;804;p4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05" name="Google Shape;805;p4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06" name="Google Shape;806;p4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4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8" name="Google Shape;808;p44"/>
          <p:cNvSpPr txBox="1"/>
          <p:nvPr>
            <p:ph hasCustomPrompt="1" idx="17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09" name="Google Shape;809;p4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5"/>
          <p:cNvSpPr txBox="1"/>
          <p:nvPr>
            <p:ph idx="1" type="subTitle"/>
          </p:nvPr>
        </p:nvSpPr>
        <p:spPr>
          <a:xfrm>
            <a:off x="993577" y="4396333"/>
            <a:ext cx="41469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solidFill>
                  <a:srgbClr val="191919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45"/>
          <p:cNvSpPr txBox="1"/>
          <p:nvPr>
            <p:ph idx="2" type="subTitle"/>
          </p:nvPr>
        </p:nvSpPr>
        <p:spPr>
          <a:xfrm>
            <a:off x="715550" y="2096567"/>
            <a:ext cx="6963900" cy="18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45"/>
          <p:cNvSpPr txBox="1"/>
          <p:nvPr>
            <p:ph idx="3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14" name="Google Shape;814;p45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815" name="Google Shape;815;p4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16" name="Google Shape;816;p4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17" name="Google Shape;817;p4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4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19" name="Google Shape;819;p45"/>
          <p:cNvSpPr txBox="1"/>
          <p:nvPr>
            <p:ph hasCustomPrompt="1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20" name="Google Shape;820;p4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6"/>
          <p:cNvSpPr txBox="1"/>
          <p:nvPr>
            <p:ph idx="1" type="subTitle"/>
          </p:nvPr>
        </p:nvSpPr>
        <p:spPr>
          <a:xfrm>
            <a:off x="834800" y="4387893"/>
            <a:ext cx="22830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3" name="Google Shape;823;p46"/>
          <p:cNvSpPr txBox="1"/>
          <p:nvPr>
            <p:ph idx="2" type="subTitle"/>
          </p:nvPr>
        </p:nvSpPr>
        <p:spPr>
          <a:xfrm>
            <a:off x="834800" y="36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4" name="Google Shape;824;p46"/>
          <p:cNvSpPr txBox="1"/>
          <p:nvPr>
            <p:ph idx="3" type="subTitle"/>
          </p:nvPr>
        </p:nvSpPr>
        <p:spPr>
          <a:xfrm>
            <a:off x="3430550" y="4387893"/>
            <a:ext cx="22830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5" name="Google Shape;825;p46"/>
          <p:cNvSpPr txBox="1"/>
          <p:nvPr>
            <p:ph idx="4" type="subTitle"/>
          </p:nvPr>
        </p:nvSpPr>
        <p:spPr>
          <a:xfrm>
            <a:off x="3430550" y="36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6026300" y="4387893"/>
            <a:ext cx="22830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7" name="Google Shape;827;p46"/>
          <p:cNvSpPr txBox="1"/>
          <p:nvPr>
            <p:ph idx="6" type="subTitle"/>
          </p:nvPr>
        </p:nvSpPr>
        <p:spPr>
          <a:xfrm>
            <a:off x="6026300" y="36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8" name="Google Shape;828;p46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9" name="Google Shape;829;p46"/>
          <p:cNvSpPr txBox="1"/>
          <p:nvPr>
            <p:ph idx="7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30" name="Google Shape;830;p46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31" name="Google Shape;831;p46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32" name="Google Shape;832;p46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33" name="Google Shape;833;p46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46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5" name="Google Shape;835;p46"/>
          <p:cNvSpPr txBox="1"/>
          <p:nvPr>
            <p:ph hasCustomPrompt="1" idx="8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36" name="Google Shape;836;p4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_3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7"/>
          <p:cNvSpPr txBox="1"/>
          <p:nvPr>
            <p:ph idx="1" type="subTitle"/>
          </p:nvPr>
        </p:nvSpPr>
        <p:spPr>
          <a:xfrm>
            <a:off x="987200" y="4961793"/>
            <a:ext cx="22830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47"/>
          <p:cNvSpPr txBox="1"/>
          <p:nvPr>
            <p:ph idx="2" type="subTitle"/>
          </p:nvPr>
        </p:nvSpPr>
        <p:spPr>
          <a:xfrm>
            <a:off x="987200" y="4259704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0" name="Google Shape;840;p47"/>
          <p:cNvSpPr txBox="1"/>
          <p:nvPr>
            <p:ph idx="3" type="subTitle"/>
          </p:nvPr>
        </p:nvSpPr>
        <p:spPr>
          <a:xfrm>
            <a:off x="3430550" y="4961793"/>
            <a:ext cx="22830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1" name="Google Shape;841;p47"/>
          <p:cNvSpPr txBox="1"/>
          <p:nvPr>
            <p:ph idx="4" type="subTitle"/>
          </p:nvPr>
        </p:nvSpPr>
        <p:spPr>
          <a:xfrm flipH="1">
            <a:off x="5873900" y="4259704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47"/>
          <p:cNvSpPr txBox="1"/>
          <p:nvPr>
            <p:ph idx="5" type="subTitle"/>
          </p:nvPr>
        </p:nvSpPr>
        <p:spPr>
          <a:xfrm>
            <a:off x="5873900" y="4961793"/>
            <a:ext cx="22830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47"/>
          <p:cNvSpPr txBox="1"/>
          <p:nvPr>
            <p:ph idx="6" type="subTitle"/>
          </p:nvPr>
        </p:nvSpPr>
        <p:spPr>
          <a:xfrm flipH="1">
            <a:off x="3430550" y="4259704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5" name="Google Shape;845;p47"/>
          <p:cNvSpPr txBox="1"/>
          <p:nvPr>
            <p:ph idx="7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46" name="Google Shape;846;p47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47" name="Google Shape;847;p4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48" name="Google Shape;848;p4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49" name="Google Shape;849;p4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1" name="Google Shape;851;p47"/>
          <p:cNvSpPr txBox="1"/>
          <p:nvPr>
            <p:ph hasCustomPrompt="1" idx="8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52" name="Google Shape;852;p4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_2_2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8"/>
          <p:cNvSpPr txBox="1"/>
          <p:nvPr>
            <p:ph idx="1" type="subTitle"/>
          </p:nvPr>
        </p:nvSpPr>
        <p:spPr>
          <a:xfrm>
            <a:off x="2627850" y="2629533"/>
            <a:ext cx="53487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5" name="Google Shape;855;p48"/>
          <p:cNvSpPr txBox="1"/>
          <p:nvPr>
            <p:ph idx="2" type="subTitle"/>
          </p:nvPr>
        </p:nvSpPr>
        <p:spPr>
          <a:xfrm>
            <a:off x="2627850" y="1991393"/>
            <a:ext cx="16698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48"/>
          <p:cNvSpPr txBox="1"/>
          <p:nvPr>
            <p:ph idx="3" type="subTitle"/>
          </p:nvPr>
        </p:nvSpPr>
        <p:spPr>
          <a:xfrm>
            <a:off x="2627850" y="4594733"/>
            <a:ext cx="53487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48"/>
          <p:cNvSpPr txBox="1"/>
          <p:nvPr>
            <p:ph idx="4" type="subTitle"/>
          </p:nvPr>
        </p:nvSpPr>
        <p:spPr>
          <a:xfrm>
            <a:off x="2627850" y="3956592"/>
            <a:ext cx="16698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" name="Google Shape;858;p48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59" name="Google Shape;859;p48"/>
          <p:cNvSpPr txBox="1"/>
          <p:nvPr>
            <p:ph idx="5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60" name="Google Shape;860;p48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61" name="Google Shape;861;p4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62" name="Google Shape;862;p4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63" name="Google Shape;863;p4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4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65" name="Google Shape;865;p48"/>
          <p:cNvSpPr txBox="1"/>
          <p:nvPr>
            <p:ph hasCustomPrompt="1" idx="6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66" name="Google Shape;866;p4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_2_2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9"/>
          <p:cNvSpPr txBox="1"/>
          <p:nvPr>
            <p:ph idx="1" type="body"/>
          </p:nvPr>
        </p:nvSpPr>
        <p:spPr>
          <a:xfrm>
            <a:off x="715550" y="1970800"/>
            <a:ext cx="3856500" cy="4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9" name="Google Shape;869;p49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0" name="Google Shape;870;p49"/>
          <p:cNvSpPr txBox="1"/>
          <p:nvPr>
            <p:ph idx="2" type="body"/>
          </p:nvPr>
        </p:nvSpPr>
        <p:spPr>
          <a:xfrm>
            <a:off x="4572000" y="1970800"/>
            <a:ext cx="3856500" cy="4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1" name="Google Shape;871;p49"/>
          <p:cNvSpPr txBox="1"/>
          <p:nvPr>
            <p:ph idx="3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72" name="Google Shape;872;p49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73" name="Google Shape;873;p4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74" name="Google Shape;874;p4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75" name="Google Shape;875;p4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4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77" name="Google Shape;877;p49"/>
          <p:cNvSpPr txBox="1"/>
          <p:nvPr>
            <p:ph hasCustomPrompt="1" idx="4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78" name="Google Shape;878;p4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2_1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0"/>
          <p:cNvSpPr txBox="1"/>
          <p:nvPr>
            <p:ph idx="1" type="subTitle"/>
          </p:nvPr>
        </p:nvSpPr>
        <p:spPr>
          <a:xfrm>
            <a:off x="1055700" y="48696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50"/>
          <p:cNvSpPr txBox="1"/>
          <p:nvPr>
            <p:ph idx="2" type="subTitle"/>
          </p:nvPr>
        </p:nvSpPr>
        <p:spPr>
          <a:xfrm>
            <a:off x="1055700" y="4129862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50"/>
          <p:cNvSpPr txBox="1"/>
          <p:nvPr>
            <p:ph idx="3" type="subTitle"/>
          </p:nvPr>
        </p:nvSpPr>
        <p:spPr>
          <a:xfrm>
            <a:off x="3651450" y="48696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3" name="Google Shape;883;p50"/>
          <p:cNvSpPr txBox="1"/>
          <p:nvPr>
            <p:ph idx="4" type="subTitle"/>
          </p:nvPr>
        </p:nvSpPr>
        <p:spPr>
          <a:xfrm>
            <a:off x="3651450" y="4129862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" name="Google Shape;884;p50"/>
          <p:cNvSpPr txBox="1"/>
          <p:nvPr>
            <p:ph idx="5" type="subTitle"/>
          </p:nvPr>
        </p:nvSpPr>
        <p:spPr>
          <a:xfrm>
            <a:off x="6247200" y="48696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5" name="Google Shape;885;p50"/>
          <p:cNvSpPr txBox="1"/>
          <p:nvPr>
            <p:ph idx="6" type="subTitle"/>
          </p:nvPr>
        </p:nvSpPr>
        <p:spPr>
          <a:xfrm>
            <a:off x="6247200" y="4129862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6" name="Google Shape;886;p50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7" name="Google Shape;887;p50"/>
          <p:cNvSpPr txBox="1"/>
          <p:nvPr>
            <p:ph idx="7" type="subTitle"/>
          </p:nvPr>
        </p:nvSpPr>
        <p:spPr>
          <a:xfrm>
            <a:off x="1055700" y="30118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8" name="Google Shape;888;p50"/>
          <p:cNvSpPr txBox="1"/>
          <p:nvPr>
            <p:ph idx="8" type="subTitle"/>
          </p:nvPr>
        </p:nvSpPr>
        <p:spPr>
          <a:xfrm>
            <a:off x="1055700" y="2272067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9" name="Google Shape;889;p50"/>
          <p:cNvSpPr txBox="1"/>
          <p:nvPr>
            <p:ph idx="9" type="subTitle"/>
          </p:nvPr>
        </p:nvSpPr>
        <p:spPr>
          <a:xfrm>
            <a:off x="3651450" y="30118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" name="Google Shape;890;p50"/>
          <p:cNvSpPr txBox="1"/>
          <p:nvPr>
            <p:ph idx="13" type="subTitle"/>
          </p:nvPr>
        </p:nvSpPr>
        <p:spPr>
          <a:xfrm>
            <a:off x="3651450" y="2272067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1" name="Google Shape;891;p50"/>
          <p:cNvSpPr txBox="1"/>
          <p:nvPr>
            <p:ph idx="14" type="subTitle"/>
          </p:nvPr>
        </p:nvSpPr>
        <p:spPr>
          <a:xfrm>
            <a:off x="6247200" y="30118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2" name="Google Shape;892;p50"/>
          <p:cNvSpPr txBox="1"/>
          <p:nvPr>
            <p:ph idx="15" type="subTitle"/>
          </p:nvPr>
        </p:nvSpPr>
        <p:spPr>
          <a:xfrm>
            <a:off x="6247200" y="2272067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3" name="Google Shape;893;p50"/>
          <p:cNvSpPr txBox="1"/>
          <p:nvPr>
            <p:ph idx="16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94" name="Google Shape;894;p50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95" name="Google Shape;895;p5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96" name="Google Shape;896;p5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97" name="Google Shape;897;p5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5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9" name="Google Shape;899;p50"/>
          <p:cNvSpPr txBox="1"/>
          <p:nvPr>
            <p:ph hasCustomPrompt="1" idx="17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00" name="Google Shape;900;p5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 2 1">
  <p:cSld name="TITLE_2_1_2_1"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 txBox="1"/>
          <p:nvPr/>
        </p:nvSpPr>
        <p:spPr>
          <a:xfrm>
            <a:off x="4616925" y="18032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</a:t>
            </a: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聆聽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4616925" y="26294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30" name="Google Shape;130;p6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6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34" name="Google Shape;134;p6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35" name="Google Shape;135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1"/>
          <p:cNvSpPr txBox="1"/>
          <p:nvPr>
            <p:ph idx="1" type="subTitle"/>
          </p:nvPr>
        </p:nvSpPr>
        <p:spPr>
          <a:xfrm>
            <a:off x="2056425" y="30025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3" name="Google Shape;903;p51"/>
          <p:cNvSpPr txBox="1"/>
          <p:nvPr>
            <p:ph idx="2" type="subTitle"/>
          </p:nvPr>
        </p:nvSpPr>
        <p:spPr>
          <a:xfrm>
            <a:off x="2056425" y="23643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4" name="Google Shape;904;p51"/>
          <p:cNvSpPr txBox="1"/>
          <p:nvPr>
            <p:ph idx="3" type="subTitle"/>
          </p:nvPr>
        </p:nvSpPr>
        <p:spPr>
          <a:xfrm>
            <a:off x="5871375" y="30025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5" name="Google Shape;905;p51"/>
          <p:cNvSpPr txBox="1"/>
          <p:nvPr>
            <p:ph idx="4" type="subTitle"/>
          </p:nvPr>
        </p:nvSpPr>
        <p:spPr>
          <a:xfrm>
            <a:off x="5871375" y="23643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6" name="Google Shape;906;p51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07" name="Google Shape;907;p51"/>
          <p:cNvSpPr txBox="1"/>
          <p:nvPr>
            <p:ph idx="5" type="subTitle"/>
          </p:nvPr>
        </p:nvSpPr>
        <p:spPr>
          <a:xfrm>
            <a:off x="2056425" y="48600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8" name="Google Shape;908;p51"/>
          <p:cNvSpPr txBox="1"/>
          <p:nvPr>
            <p:ph idx="6" type="subTitle"/>
          </p:nvPr>
        </p:nvSpPr>
        <p:spPr>
          <a:xfrm>
            <a:off x="2056425" y="42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9" name="Google Shape;909;p51"/>
          <p:cNvSpPr txBox="1"/>
          <p:nvPr>
            <p:ph idx="7" type="subTitle"/>
          </p:nvPr>
        </p:nvSpPr>
        <p:spPr>
          <a:xfrm>
            <a:off x="5871375" y="48600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0" name="Google Shape;910;p51"/>
          <p:cNvSpPr txBox="1"/>
          <p:nvPr>
            <p:ph idx="8" type="subTitle"/>
          </p:nvPr>
        </p:nvSpPr>
        <p:spPr>
          <a:xfrm>
            <a:off x="5871375" y="42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1" name="Google Shape;911;p51"/>
          <p:cNvSpPr txBox="1"/>
          <p:nvPr>
            <p:ph idx="9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12" name="Google Shape;912;p5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13" name="Google Shape;913;p5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14" name="Google Shape;914;p5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15" name="Google Shape;915;p5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5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17" name="Google Shape;917;p51"/>
          <p:cNvSpPr txBox="1"/>
          <p:nvPr>
            <p:ph hasCustomPrompt="1" idx="13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18" name="Google Shape;918;p5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2"/>
          <p:cNvSpPr txBox="1"/>
          <p:nvPr>
            <p:ph type="title"/>
          </p:nvPr>
        </p:nvSpPr>
        <p:spPr>
          <a:xfrm>
            <a:off x="2114388" y="4729300"/>
            <a:ext cx="49152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21" name="Google Shape;921;p52"/>
          <p:cNvSpPr txBox="1"/>
          <p:nvPr>
            <p:ph idx="1" type="subTitle"/>
          </p:nvPr>
        </p:nvSpPr>
        <p:spPr>
          <a:xfrm>
            <a:off x="2114413" y="5367133"/>
            <a:ext cx="49152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52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23" name="Google Shape;923;p52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924" name="Google Shape;924;p5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25" name="Google Shape;925;p5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26" name="Google Shape;926;p5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5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8" name="Google Shape;928;p52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29" name="Google Shape;929;p5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3"/>
          <p:cNvSpPr txBox="1"/>
          <p:nvPr>
            <p:ph type="title"/>
          </p:nvPr>
        </p:nvSpPr>
        <p:spPr>
          <a:xfrm>
            <a:off x="5782075" y="1462007"/>
            <a:ext cx="2570400" cy="255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32" name="Google Shape;932;p53"/>
          <p:cNvSpPr txBox="1"/>
          <p:nvPr>
            <p:ph idx="1" type="subTitle"/>
          </p:nvPr>
        </p:nvSpPr>
        <p:spPr>
          <a:xfrm>
            <a:off x="4751175" y="4190273"/>
            <a:ext cx="3601200" cy="14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53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34" name="Google Shape;934;p53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935" name="Google Shape;935;p53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36" name="Google Shape;936;p53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37" name="Google Shape;937;p53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53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9" name="Google Shape;939;p53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40" name="Google Shape;940;p5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4"/>
          <p:cNvSpPr txBox="1"/>
          <p:nvPr>
            <p:ph hasCustomPrompt="1" type="title"/>
          </p:nvPr>
        </p:nvSpPr>
        <p:spPr>
          <a:xfrm>
            <a:off x="4426075" y="1095600"/>
            <a:ext cx="3945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43" name="Google Shape;943;p54"/>
          <p:cNvSpPr txBox="1"/>
          <p:nvPr>
            <p:ph idx="1" type="subTitle"/>
          </p:nvPr>
        </p:nvSpPr>
        <p:spPr>
          <a:xfrm>
            <a:off x="4426075" y="2024125"/>
            <a:ext cx="3945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4" name="Google Shape;944;p54"/>
          <p:cNvSpPr txBox="1"/>
          <p:nvPr>
            <p:ph hasCustomPrompt="1" idx="2" type="title"/>
          </p:nvPr>
        </p:nvSpPr>
        <p:spPr>
          <a:xfrm>
            <a:off x="4426075" y="2865998"/>
            <a:ext cx="3945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45" name="Google Shape;945;p54"/>
          <p:cNvSpPr txBox="1"/>
          <p:nvPr>
            <p:ph idx="3" type="subTitle"/>
          </p:nvPr>
        </p:nvSpPr>
        <p:spPr>
          <a:xfrm>
            <a:off x="4426075" y="3794663"/>
            <a:ext cx="3945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6" name="Google Shape;946;p54"/>
          <p:cNvSpPr txBox="1"/>
          <p:nvPr>
            <p:ph hasCustomPrompt="1" idx="4" type="title"/>
          </p:nvPr>
        </p:nvSpPr>
        <p:spPr>
          <a:xfrm>
            <a:off x="4426075" y="4636553"/>
            <a:ext cx="3945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47" name="Google Shape;947;p54"/>
          <p:cNvSpPr txBox="1"/>
          <p:nvPr>
            <p:ph idx="5" type="subTitle"/>
          </p:nvPr>
        </p:nvSpPr>
        <p:spPr>
          <a:xfrm>
            <a:off x="4426075" y="5565201"/>
            <a:ext cx="3945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8" name="Google Shape;948;p54"/>
          <p:cNvSpPr txBox="1"/>
          <p:nvPr>
            <p:ph idx="6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49" name="Google Shape;949;p54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950" name="Google Shape;950;p5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51" name="Google Shape;951;p5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52" name="Google Shape;952;p5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5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54" name="Google Shape;954;p54"/>
          <p:cNvSpPr txBox="1"/>
          <p:nvPr>
            <p:ph hasCustomPrompt="1" idx="7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55" name="Google Shape;955;p5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7_1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55"/>
          <p:cNvSpPr txBox="1"/>
          <p:nvPr>
            <p:ph idx="1" type="subTitle"/>
          </p:nvPr>
        </p:nvSpPr>
        <p:spPr>
          <a:xfrm>
            <a:off x="1063400" y="3589310"/>
            <a:ext cx="22830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8" name="Google Shape;958;p55"/>
          <p:cNvSpPr txBox="1"/>
          <p:nvPr>
            <p:ph idx="2" type="subTitle"/>
          </p:nvPr>
        </p:nvSpPr>
        <p:spPr>
          <a:xfrm>
            <a:off x="1049278" y="296508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9" name="Google Shape;959;p55"/>
          <p:cNvSpPr txBox="1"/>
          <p:nvPr>
            <p:ph idx="3" type="subTitle"/>
          </p:nvPr>
        </p:nvSpPr>
        <p:spPr>
          <a:xfrm>
            <a:off x="3582950" y="3589310"/>
            <a:ext cx="22830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0" name="Google Shape;960;p55"/>
          <p:cNvSpPr txBox="1"/>
          <p:nvPr>
            <p:ph idx="4" type="subTitle"/>
          </p:nvPr>
        </p:nvSpPr>
        <p:spPr>
          <a:xfrm>
            <a:off x="3568828" y="296508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1" name="Google Shape;961;p55"/>
          <p:cNvSpPr txBox="1"/>
          <p:nvPr>
            <p:ph idx="5" type="subTitle"/>
          </p:nvPr>
        </p:nvSpPr>
        <p:spPr>
          <a:xfrm>
            <a:off x="6102500" y="3589310"/>
            <a:ext cx="22830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2" name="Google Shape;962;p55"/>
          <p:cNvSpPr txBox="1"/>
          <p:nvPr>
            <p:ph idx="6" type="subTitle"/>
          </p:nvPr>
        </p:nvSpPr>
        <p:spPr>
          <a:xfrm>
            <a:off x="6088378" y="296508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3" name="Google Shape;963;p5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64" name="Google Shape;964;p55"/>
          <p:cNvSpPr txBox="1"/>
          <p:nvPr>
            <p:ph hasCustomPrompt="1" idx="7" type="title"/>
          </p:nvPr>
        </p:nvSpPr>
        <p:spPr>
          <a:xfrm>
            <a:off x="911000" y="1954250"/>
            <a:ext cx="2283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65" name="Google Shape;965;p55"/>
          <p:cNvSpPr txBox="1"/>
          <p:nvPr>
            <p:ph hasCustomPrompt="1" idx="8" type="title"/>
          </p:nvPr>
        </p:nvSpPr>
        <p:spPr>
          <a:xfrm>
            <a:off x="3430550" y="1954250"/>
            <a:ext cx="2283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66" name="Google Shape;966;p55"/>
          <p:cNvSpPr txBox="1"/>
          <p:nvPr>
            <p:ph hasCustomPrompt="1" idx="9" type="title"/>
          </p:nvPr>
        </p:nvSpPr>
        <p:spPr>
          <a:xfrm>
            <a:off x="5950100" y="1954250"/>
            <a:ext cx="2283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67" name="Google Shape;967;p55"/>
          <p:cNvSpPr txBox="1"/>
          <p:nvPr>
            <p:ph idx="13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68" name="Google Shape;968;p55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69" name="Google Shape;969;p5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70" name="Google Shape;970;p5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71" name="Google Shape;971;p5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5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73" name="Google Shape;973;p55"/>
          <p:cNvSpPr txBox="1"/>
          <p:nvPr>
            <p:ph hasCustomPrompt="1" idx="14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74" name="Google Shape;974;p5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56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977" name="Google Shape;977;p56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78" name="Google Shape;978;p56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79" name="Google Shape;979;p56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80" name="Google Shape;980;p56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81" name="Google Shape;981;p56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56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3" name="Google Shape;983;p56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84" name="Google Shape;984;p5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57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987" name="Google Shape;987;p57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88" name="Google Shape;988;p57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89" name="Google Shape;989;p5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90" name="Google Shape;990;p5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91" name="Google Shape;991;p5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5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3" name="Google Shape;993;p57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94" name="Google Shape;994;p5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58"/>
          <p:cNvSpPr txBox="1"/>
          <p:nvPr>
            <p:ph type="title"/>
          </p:nvPr>
        </p:nvSpPr>
        <p:spPr>
          <a:xfrm>
            <a:off x="814950" y="926333"/>
            <a:ext cx="38565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997" name="Google Shape;997;p58"/>
          <p:cNvSpPr txBox="1"/>
          <p:nvPr>
            <p:ph idx="1" type="subTitle"/>
          </p:nvPr>
        </p:nvSpPr>
        <p:spPr>
          <a:xfrm>
            <a:off x="814950" y="2005639"/>
            <a:ext cx="38565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8" name="Google Shape;998;p58"/>
          <p:cNvSpPr txBox="1"/>
          <p:nvPr/>
        </p:nvSpPr>
        <p:spPr>
          <a:xfrm>
            <a:off x="856800" y="4805067"/>
            <a:ext cx="37728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CREDITS: </a:t>
            </a:r>
            <a:r>
              <a:rPr lang="zh-TW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This presentation template was created by </a:t>
            </a:r>
            <a:r>
              <a:rPr b="1" lang="zh-TW" sz="12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, including icons by </a:t>
            </a:r>
            <a:r>
              <a:rPr b="1" lang="zh-TW" sz="12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and infographics &amp; images by </a:t>
            </a:r>
            <a:r>
              <a:rPr b="1" lang="zh-TW" sz="12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99" name="Google Shape;999;p58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00" name="Google Shape;1000;p58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1001" name="Google Shape;1001;p5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02" name="Google Shape;1002;p5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03" name="Google Shape;1003;p5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5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05" name="Google Shape;1005;p58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06" name="Google Shape;1006;p5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Google Shape;1008;p59"/>
          <p:cNvGrpSpPr/>
          <p:nvPr/>
        </p:nvGrpSpPr>
        <p:grpSpPr>
          <a:xfrm>
            <a:off x="1787300" y="5543051"/>
            <a:ext cx="1299300" cy="701582"/>
            <a:chOff x="7243875" y="3780983"/>
            <a:chExt cx="1299300" cy="526200"/>
          </a:xfrm>
        </p:grpSpPr>
        <p:grpSp>
          <p:nvGrpSpPr>
            <p:cNvPr id="1009" name="Google Shape;1009;p5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10" name="Google Shape;1010;p5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5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5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3" name="Google Shape;1013;p5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14" name="Google Shape;1014;p5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5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5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17" name="Google Shape;1017;p59"/>
          <p:cNvGrpSpPr/>
          <p:nvPr/>
        </p:nvGrpSpPr>
        <p:grpSpPr>
          <a:xfrm>
            <a:off x="7145837" y="3612888"/>
            <a:ext cx="1016876" cy="1355800"/>
            <a:chOff x="5143612" y="760610"/>
            <a:chExt cx="1016876" cy="1016876"/>
          </a:xfrm>
        </p:grpSpPr>
        <p:grpSp>
          <p:nvGrpSpPr>
            <p:cNvPr id="1018" name="Google Shape;1018;p59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1019" name="Google Shape;1019;p59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chemeClr val="accent3"/>
              </a:solidFill>
              <a:ln cap="flat" cmpd="sng" w="1143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20" name="Google Shape;1020;p59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1021" name="Google Shape;1021;p59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Google Shape;1022;p59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23" name="Google Shape;1023;p59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4" name="Google Shape;1024;p59"/>
          <p:cNvGrpSpPr/>
          <p:nvPr/>
        </p:nvGrpSpPr>
        <p:grpSpPr>
          <a:xfrm rot="5400000">
            <a:off x="6659122" y="4339391"/>
            <a:ext cx="2517220" cy="1543826"/>
            <a:chOff x="3337500" y="1640525"/>
            <a:chExt cx="3773378" cy="3085800"/>
          </a:xfrm>
        </p:grpSpPr>
        <p:sp>
          <p:nvSpPr>
            <p:cNvPr id="1025" name="Google Shape;1025;p5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8" name="Google Shape;1028;p59"/>
          <p:cNvGrpSpPr/>
          <p:nvPr/>
        </p:nvGrpSpPr>
        <p:grpSpPr>
          <a:xfrm>
            <a:off x="2066346" y="5154201"/>
            <a:ext cx="1887821" cy="2058537"/>
            <a:chOff x="3337500" y="1640525"/>
            <a:chExt cx="3773378" cy="3085800"/>
          </a:xfrm>
        </p:grpSpPr>
        <p:sp>
          <p:nvSpPr>
            <p:cNvPr id="1029" name="Google Shape;1029;p5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59"/>
          <p:cNvGrpSpPr/>
          <p:nvPr/>
        </p:nvGrpSpPr>
        <p:grpSpPr>
          <a:xfrm>
            <a:off x="518444" y="5120089"/>
            <a:ext cx="1629012" cy="743649"/>
            <a:chOff x="1495750" y="4075540"/>
            <a:chExt cx="1804200" cy="617700"/>
          </a:xfrm>
        </p:grpSpPr>
        <p:sp>
          <p:nvSpPr>
            <p:cNvPr id="1033" name="Google Shape;1033;p59"/>
            <p:cNvSpPr/>
            <p:nvPr/>
          </p:nvSpPr>
          <p:spPr>
            <a:xfrm>
              <a:off x="1495750" y="4075540"/>
              <a:ext cx="1804200" cy="617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59"/>
            <p:cNvSpPr/>
            <p:nvPr/>
          </p:nvSpPr>
          <p:spPr>
            <a:xfrm>
              <a:off x="1664050" y="4243425"/>
              <a:ext cx="1518000" cy="36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59"/>
            <p:cNvSpPr/>
            <p:nvPr/>
          </p:nvSpPr>
          <p:spPr>
            <a:xfrm>
              <a:off x="1600475" y="4193175"/>
              <a:ext cx="1518000" cy="362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2022</a:t>
              </a:r>
              <a:endPara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1036" name="Google Shape;1036;p59"/>
          <p:cNvSpPr txBox="1"/>
          <p:nvPr>
            <p:ph idx="1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37" name="Google Shape;1037;p59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1038" name="Google Shape;1038;p5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39" name="Google Shape;1039;p5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40" name="Google Shape;1040;p5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5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42" name="Google Shape;1042;p59"/>
          <p:cNvSpPr txBox="1"/>
          <p:nvPr>
            <p:ph hasCustomPrompt="1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43" name="Google Shape;1043;p5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5" name="Google Shape;1045;p60"/>
          <p:cNvGrpSpPr/>
          <p:nvPr/>
        </p:nvGrpSpPr>
        <p:grpSpPr>
          <a:xfrm>
            <a:off x="1171744" y="536389"/>
            <a:ext cx="1629012" cy="743649"/>
            <a:chOff x="1495750" y="4075540"/>
            <a:chExt cx="1804200" cy="617700"/>
          </a:xfrm>
        </p:grpSpPr>
        <p:sp>
          <p:nvSpPr>
            <p:cNvPr id="1046" name="Google Shape;1046;p60"/>
            <p:cNvSpPr/>
            <p:nvPr/>
          </p:nvSpPr>
          <p:spPr>
            <a:xfrm>
              <a:off x="1495750" y="4075540"/>
              <a:ext cx="1804200" cy="617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0"/>
            <p:cNvSpPr/>
            <p:nvPr/>
          </p:nvSpPr>
          <p:spPr>
            <a:xfrm>
              <a:off x="1664050" y="4243425"/>
              <a:ext cx="1518000" cy="36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0"/>
            <p:cNvSpPr/>
            <p:nvPr/>
          </p:nvSpPr>
          <p:spPr>
            <a:xfrm>
              <a:off x="1600475" y="4193175"/>
              <a:ext cx="1518000" cy="362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2022</a:t>
              </a:r>
              <a:endPara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1049" name="Google Shape;1049;p60"/>
          <p:cNvGrpSpPr/>
          <p:nvPr/>
        </p:nvGrpSpPr>
        <p:grpSpPr>
          <a:xfrm>
            <a:off x="378763" y="878685"/>
            <a:ext cx="1299300" cy="701582"/>
            <a:chOff x="7243875" y="3780983"/>
            <a:chExt cx="1299300" cy="526200"/>
          </a:xfrm>
        </p:grpSpPr>
        <p:grpSp>
          <p:nvGrpSpPr>
            <p:cNvPr id="1050" name="Google Shape;1050;p6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51" name="Google Shape;1051;p6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6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6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4" name="Google Shape;1054;p6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55" name="Google Shape;1055;p6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6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6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8" name="Google Shape;1058;p60"/>
          <p:cNvGrpSpPr/>
          <p:nvPr/>
        </p:nvGrpSpPr>
        <p:grpSpPr>
          <a:xfrm>
            <a:off x="7792337" y="2751054"/>
            <a:ext cx="1016876" cy="1355800"/>
            <a:chOff x="5143612" y="760610"/>
            <a:chExt cx="1016876" cy="1016876"/>
          </a:xfrm>
        </p:grpSpPr>
        <p:grpSp>
          <p:nvGrpSpPr>
            <p:cNvPr id="1059" name="Google Shape;1059;p60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1060" name="Google Shape;1060;p60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chemeClr val="accent3"/>
              </a:solidFill>
              <a:ln cap="flat" cmpd="sng" w="1143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1" name="Google Shape;1061;p60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1062" name="Google Shape;1062;p60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60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64" name="Google Shape;1064;p60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5" name="Google Shape;1065;p60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66" name="Google Shape;1066;p60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1067" name="Google Shape;1067;p6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68" name="Google Shape;1068;p6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69" name="Google Shape;1069;p6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6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71" name="Google Shape;1071;p60"/>
          <p:cNvSpPr txBox="1"/>
          <p:nvPr>
            <p:ph hasCustomPrompt="1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72" name="Google Shape;1072;p6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 1">
  <p:cSld name="TITLE_2_1_1"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7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>
  <p:cSld name="TITLE_1"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8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8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1" name="Google Shape;151;p8"/>
          <p:cNvSpPr txBox="1"/>
          <p:nvPr>
            <p:ph idx="2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pic>
        <p:nvPicPr>
          <p:cNvPr id="152" name="Google Shape;152;p8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2">
  <p:cSld name="CUSTOM_9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>
            <p:ph idx="1" type="subTitle"/>
          </p:nvPr>
        </p:nvSpPr>
        <p:spPr>
          <a:xfrm>
            <a:off x="734150" y="4261625"/>
            <a:ext cx="35766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9"/>
          <p:cNvSpPr/>
          <p:nvPr/>
        </p:nvSpPr>
        <p:spPr>
          <a:xfrm>
            <a:off x="539050" y="3426213"/>
            <a:ext cx="3994800" cy="744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22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"/>
          <p:cNvSpPr txBox="1"/>
          <p:nvPr>
            <p:ph type="title"/>
          </p:nvPr>
        </p:nvSpPr>
        <p:spPr>
          <a:xfrm>
            <a:off x="745650" y="3453375"/>
            <a:ext cx="3576600" cy="68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57" name="Google Shape;157;p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58" name="Google Shape;158;p9"/>
          <p:cNvGrpSpPr/>
          <p:nvPr/>
        </p:nvGrpSpPr>
        <p:grpSpPr>
          <a:xfrm>
            <a:off x="1906454" y="948923"/>
            <a:ext cx="1681813" cy="1681813"/>
            <a:chOff x="2589036" y="988300"/>
            <a:chExt cx="1101600" cy="1101600"/>
          </a:xfrm>
        </p:grpSpPr>
        <p:sp>
          <p:nvSpPr>
            <p:cNvPr id="159" name="Google Shape;159;p9"/>
            <p:cNvSpPr/>
            <p:nvPr/>
          </p:nvSpPr>
          <p:spPr>
            <a:xfrm>
              <a:off x="2589036" y="988300"/>
              <a:ext cx="1101600" cy="110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2793800" y="1195675"/>
              <a:ext cx="798000" cy="798000"/>
            </a:xfrm>
            <a:prstGeom prst="rect">
              <a:avLst/>
            </a:prstGeom>
            <a:solidFill>
              <a:srgbClr val="BDC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2694950" y="1103875"/>
              <a:ext cx="798000" cy="798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" name="Google Shape;162;p9"/>
          <p:cNvPicPr preferRelativeResize="0"/>
          <p:nvPr/>
        </p:nvPicPr>
        <p:blipFill rotWithShape="1">
          <a:blip r:embed="rId2">
            <a:alphaModFix/>
          </a:blip>
          <a:srcRect b="0" l="16711" r="16711" t="0"/>
          <a:stretch/>
        </p:blipFill>
        <p:spPr>
          <a:xfrm>
            <a:off x="4975456" y="2385485"/>
            <a:ext cx="3514500" cy="3519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" name="Google Shape;163;p9"/>
          <p:cNvSpPr/>
          <p:nvPr/>
        </p:nvSpPr>
        <p:spPr>
          <a:xfrm>
            <a:off x="4868450" y="2284137"/>
            <a:ext cx="3519300" cy="3519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9"/>
          <p:cNvGrpSpPr/>
          <p:nvPr/>
        </p:nvGrpSpPr>
        <p:grpSpPr>
          <a:xfrm>
            <a:off x="2578069" y="5591878"/>
            <a:ext cx="1629012" cy="557721"/>
            <a:chOff x="1495750" y="4075540"/>
            <a:chExt cx="1804200" cy="617700"/>
          </a:xfrm>
        </p:grpSpPr>
        <p:sp>
          <p:nvSpPr>
            <p:cNvPr id="165" name="Google Shape;165;p9"/>
            <p:cNvSpPr/>
            <p:nvPr/>
          </p:nvSpPr>
          <p:spPr>
            <a:xfrm>
              <a:off x="1495750" y="4075540"/>
              <a:ext cx="1804200" cy="617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1664050" y="4243425"/>
              <a:ext cx="1518000" cy="362700"/>
            </a:xfrm>
            <a:prstGeom prst="ellipse">
              <a:avLst/>
            </a:prstGeom>
            <a:solidFill>
              <a:srgbClr val="00CE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1600475" y="4193175"/>
              <a:ext cx="1518000" cy="362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latin typeface="Outfit"/>
                  <a:ea typeface="Outfit"/>
                  <a:cs typeface="Outfit"/>
                  <a:sym typeface="Outfit"/>
                </a:rPr>
                <a:t>111</a:t>
              </a:r>
              <a:endParaRPr b="1" sz="12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 rot="5400000">
            <a:off x="3866371" y="4513068"/>
            <a:ext cx="1887821" cy="1543826"/>
            <a:chOff x="3337500" y="1640525"/>
            <a:chExt cx="3773378" cy="3085800"/>
          </a:xfrm>
        </p:grpSpPr>
        <p:sp>
          <p:nvSpPr>
            <p:cNvPr id="169" name="Google Shape;169;p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" name="Google Shape;172;p9"/>
          <p:cNvGrpSpPr/>
          <p:nvPr/>
        </p:nvGrpSpPr>
        <p:grpSpPr>
          <a:xfrm>
            <a:off x="3333921" y="1385518"/>
            <a:ext cx="1887821" cy="1543826"/>
            <a:chOff x="3337500" y="1640525"/>
            <a:chExt cx="3773378" cy="3085800"/>
          </a:xfrm>
        </p:grpSpPr>
        <p:sp>
          <p:nvSpPr>
            <p:cNvPr id="173" name="Google Shape;173;p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7252825" y="5189746"/>
            <a:ext cx="1299300" cy="526200"/>
            <a:chOff x="7243875" y="3780983"/>
            <a:chExt cx="1299300" cy="526200"/>
          </a:xfrm>
        </p:grpSpPr>
        <p:grpSp>
          <p:nvGrpSpPr>
            <p:cNvPr id="177" name="Google Shape;177;p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78" name="Google Shape;178;p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5DB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82" name="Google Shape;182;p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5" name="Google Shape;185;p9"/>
          <p:cNvGrpSpPr/>
          <p:nvPr/>
        </p:nvGrpSpPr>
        <p:grpSpPr>
          <a:xfrm>
            <a:off x="4301862" y="3074997"/>
            <a:ext cx="1016876" cy="1016875"/>
            <a:chOff x="5143612" y="760610"/>
            <a:chExt cx="1016876" cy="1016876"/>
          </a:xfrm>
        </p:grpSpPr>
        <p:grpSp>
          <p:nvGrpSpPr>
            <p:cNvPr id="186" name="Google Shape;186;p9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187" name="Google Shape;187;p9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88" name="Google Shape;188;p9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189" name="Google Shape;189;p9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rgbClr val="BDC5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9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91" name="Google Shape;191;p9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9"/>
          <p:cNvGrpSpPr/>
          <p:nvPr/>
        </p:nvGrpSpPr>
        <p:grpSpPr>
          <a:xfrm>
            <a:off x="7810860" y="2655348"/>
            <a:ext cx="876600" cy="876600"/>
            <a:chOff x="3500010" y="4452260"/>
            <a:chExt cx="876600" cy="876600"/>
          </a:xfrm>
        </p:grpSpPr>
        <p:sp>
          <p:nvSpPr>
            <p:cNvPr id="193" name="Google Shape;193;p9"/>
            <p:cNvSpPr/>
            <p:nvPr/>
          </p:nvSpPr>
          <p:spPr>
            <a:xfrm>
              <a:off x="3500010" y="4452260"/>
              <a:ext cx="876600" cy="87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3636125" y="4605250"/>
              <a:ext cx="635700" cy="635700"/>
            </a:xfrm>
            <a:prstGeom prst="ellipse">
              <a:avLst/>
            </a:prstGeom>
            <a:solidFill>
              <a:srgbClr val="ED8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3597738" y="4556125"/>
              <a:ext cx="635700" cy="635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6" name="Google Shape;196;p9"/>
            <p:cNvGrpSpPr/>
            <p:nvPr/>
          </p:nvGrpSpPr>
          <p:grpSpPr>
            <a:xfrm>
              <a:off x="3796302" y="4764950"/>
              <a:ext cx="231557" cy="229296"/>
              <a:chOff x="3953225" y="3952350"/>
              <a:chExt cx="380225" cy="376513"/>
            </a:xfrm>
          </p:grpSpPr>
          <p:sp>
            <p:nvSpPr>
              <p:cNvPr id="197" name="Google Shape;197;p9"/>
              <p:cNvSpPr/>
              <p:nvPr/>
            </p:nvSpPr>
            <p:spPr>
              <a:xfrm>
                <a:off x="4215850" y="3952363"/>
                <a:ext cx="117600" cy="376500"/>
              </a:xfrm>
              <a:prstGeom prst="rightBracket">
                <a:avLst>
                  <a:gd fmla="val 0" name="adj"/>
                </a:avLst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 flipH="1">
                <a:off x="3953225" y="3952350"/>
                <a:ext cx="117600" cy="376500"/>
              </a:xfrm>
              <a:prstGeom prst="rightBracket">
                <a:avLst>
                  <a:gd fmla="val 0" name="adj"/>
                </a:avLst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9" name="Google Shape;199;p9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00" name="Google Shape;200;p9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201" name="Google Shape;201;p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2" name="Google Shape;202;p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03" name="Google Shape;203;p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5" name="Google Shape;205;p9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"/>
          <p:cNvSpPr txBox="1"/>
          <p:nvPr>
            <p:ph idx="3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9" name="Google Shape;209;p9"/>
          <p:cNvSpPr txBox="1"/>
          <p:nvPr>
            <p:ph idx="4" type="subTitle"/>
          </p:nvPr>
        </p:nvSpPr>
        <p:spPr>
          <a:xfrm>
            <a:off x="2070000" y="1134950"/>
            <a:ext cx="1217700" cy="12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6300"/>
              <a:buFont typeface="Outfit"/>
              <a:buNone/>
              <a:defRPr b="1" sz="63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3">
  <p:cSld name="CUSTOM_10"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0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0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0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7" name="Google Shape;217;p10"/>
          <p:cNvSpPr txBox="1"/>
          <p:nvPr>
            <p:ph type="title"/>
          </p:nvPr>
        </p:nvSpPr>
        <p:spPr>
          <a:xfrm>
            <a:off x="2121850" y="4915100"/>
            <a:ext cx="64173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Font typeface="Outfit"/>
              <a:buNone/>
              <a:defRPr b="1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536633"/>
            <a:ext cx="7713000" cy="4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 Light"/>
              <a:buChar char="●"/>
              <a:defRPr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Light"/>
              <a:buChar char="○"/>
              <a:defRPr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■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 Light"/>
              <a:buChar char="●"/>
              <a:defRPr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5.png"/><Relationship Id="rId4" Type="http://schemas.openxmlformats.org/officeDocument/2006/relationships/image" Target="../media/image14.png"/><Relationship Id="rId9" Type="http://schemas.openxmlformats.org/officeDocument/2006/relationships/hyperlink" Target="http://l.pulipuli.info/24/tku/ai" TargetMode="External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hyperlink" Target="http://l.pulipuli.info/24/tku/ai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gif"/><Relationship Id="rId4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hyperlink" Target="https://civitai.com/models/21079/common-taiwanese-food-or" TargetMode="External"/><Relationship Id="rId5" Type="http://schemas.openxmlformats.org/officeDocument/2006/relationships/image" Target="../media/image52.png"/><Relationship Id="rId6" Type="http://schemas.openxmlformats.org/officeDocument/2006/relationships/hyperlink" Target="https://civitai.com/models/24287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Relationship Id="rId4" Type="http://schemas.openxmlformats.org/officeDocument/2006/relationships/image" Target="../media/image49.png"/><Relationship Id="rId5" Type="http://schemas.openxmlformats.org/officeDocument/2006/relationships/image" Target="../media/image56.png"/><Relationship Id="rId6" Type="http://schemas.openxmlformats.org/officeDocument/2006/relationships/image" Target="../media/image14.png"/><Relationship Id="rId7" Type="http://schemas.openxmlformats.org/officeDocument/2006/relationships/hyperlink" Target="http://l.pulipuli.info/24/tku/ai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4550" y="1943475"/>
            <a:ext cx="3519299" cy="351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575" y="2673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61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500"/>
              <a:t>從生成式AI到脈絡式AI</a:t>
            </a:r>
            <a:endParaRPr b="0" sz="25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zh-TW" sz="3500"/>
              <a:t>文學院AI人才</a:t>
            </a:r>
            <a:br>
              <a:rPr lang="zh-TW" sz="3500"/>
            </a:br>
            <a:r>
              <a:rPr lang="zh-TW" sz="3500"/>
              <a:t>培育的反思</a:t>
            </a:r>
            <a:endParaRPr sz="35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zh-TW" sz="3500"/>
              <a:t>Part 2</a:t>
            </a:r>
            <a:endParaRPr sz="3500"/>
          </a:p>
        </p:txBody>
      </p:sp>
      <p:sp>
        <p:nvSpPr>
          <p:cNvPr id="1080" name="Google Shape;1080;p61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淡江資圖系 陳勇汀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chenyt@tku.edu.tw</a:t>
            </a:r>
            <a:r>
              <a:rPr lang="zh-TW"/>
              <a:t>  </a:t>
            </a:r>
            <a:endParaRPr/>
          </a:p>
        </p:txBody>
      </p:sp>
      <p:sp>
        <p:nvSpPr>
          <p:cNvPr id="1081" name="Google Shape;1081;p61"/>
          <p:cNvSpPr txBox="1"/>
          <p:nvPr>
            <p:ph idx="2" type="subTitle"/>
          </p:nvPr>
        </p:nvSpPr>
        <p:spPr>
          <a:xfrm>
            <a:off x="1955150" y="5817300"/>
            <a:ext cx="11850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112-2</a:t>
            </a:r>
            <a:endParaRPr/>
          </a:p>
        </p:txBody>
      </p:sp>
      <p:sp>
        <p:nvSpPr>
          <p:cNvPr id="1082" name="Google Shape;1082;p61"/>
          <p:cNvSpPr/>
          <p:nvPr/>
        </p:nvSpPr>
        <p:spPr>
          <a:xfrm>
            <a:off x="4689372" y="1848694"/>
            <a:ext cx="3519300" cy="3713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3" name="Google Shape;1083;p61"/>
          <p:cNvGrpSpPr/>
          <p:nvPr/>
        </p:nvGrpSpPr>
        <p:grpSpPr>
          <a:xfrm rot="5400000">
            <a:off x="3465117" y="4243165"/>
            <a:ext cx="1991966" cy="1543826"/>
            <a:chOff x="3337500" y="1640525"/>
            <a:chExt cx="3773378" cy="3085800"/>
          </a:xfrm>
        </p:grpSpPr>
        <p:sp>
          <p:nvSpPr>
            <p:cNvPr id="1084" name="Google Shape;1084;p6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7" name="Google Shape;1087;p61"/>
          <p:cNvGrpSpPr/>
          <p:nvPr/>
        </p:nvGrpSpPr>
        <p:grpSpPr>
          <a:xfrm>
            <a:off x="5144076" y="846931"/>
            <a:ext cx="1887821" cy="1628994"/>
            <a:chOff x="3337500" y="1640525"/>
            <a:chExt cx="3773378" cy="3085800"/>
          </a:xfrm>
        </p:grpSpPr>
        <p:sp>
          <p:nvSpPr>
            <p:cNvPr id="1088" name="Google Shape;1088;p6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1" name="Google Shape;1091;p61"/>
          <p:cNvGrpSpPr/>
          <p:nvPr/>
        </p:nvGrpSpPr>
        <p:grpSpPr>
          <a:xfrm rot="1800102">
            <a:off x="4509519" y="1358126"/>
            <a:ext cx="901708" cy="1446142"/>
            <a:chOff x="4509424" y="1600237"/>
            <a:chExt cx="1184961" cy="1900417"/>
          </a:xfrm>
        </p:grpSpPr>
        <p:grpSp>
          <p:nvGrpSpPr>
            <p:cNvPr id="1092" name="Google Shape;1092;p61"/>
            <p:cNvGrpSpPr/>
            <p:nvPr/>
          </p:nvGrpSpPr>
          <p:grpSpPr>
            <a:xfrm>
              <a:off x="4509424" y="1600237"/>
              <a:ext cx="1184961" cy="1900417"/>
              <a:chOff x="4438850" y="1497767"/>
              <a:chExt cx="1384138" cy="2002758"/>
            </a:xfrm>
          </p:grpSpPr>
          <p:sp>
            <p:nvSpPr>
              <p:cNvPr id="1093" name="Google Shape;1093;p61"/>
              <p:cNvSpPr/>
              <p:nvPr/>
            </p:nvSpPr>
            <p:spPr>
              <a:xfrm>
                <a:off x="4438850" y="2399525"/>
                <a:ext cx="1128900" cy="1101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61"/>
              <p:cNvSpPr/>
              <p:nvPr/>
            </p:nvSpPr>
            <p:spPr>
              <a:xfrm rot="900004">
                <a:off x="4570754" y="1625105"/>
                <a:ext cx="1128969" cy="110102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095" name="Google Shape;1095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4">
              <a:off x="4599291" y="1736549"/>
              <a:ext cx="918312" cy="168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61"/>
          <p:cNvGrpSpPr/>
          <p:nvPr/>
        </p:nvGrpSpPr>
        <p:grpSpPr>
          <a:xfrm>
            <a:off x="7809973" y="1335250"/>
            <a:ext cx="896702" cy="946164"/>
            <a:chOff x="7809973" y="2554450"/>
            <a:chExt cx="896702" cy="946164"/>
          </a:xfrm>
        </p:grpSpPr>
        <p:grpSp>
          <p:nvGrpSpPr>
            <p:cNvPr id="1097" name="Google Shape;1097;p61"/>
            <p:cNvGrpSpPr/>
            <p:nvPr/>
          </p:nvGrpSpPr>
          <p:grpSpPr>
            <a:xfrm>
              <a:off x="7809973" y="2554450"/>
              <a:ext cx="896702" cy="946164"/>
              <a:chOff x="2589036" y="988300"/>
              <a:chExt cx="1101600" cy="1101600"/>
            </a:xfrm>
          </p:grpSpPr>
          <p:sp>
            <p:nvSpPr>
              <p:cNvPr id="1098" name="Google Shape;1098;p61"/>
              <p:cNvSpPr/>
              <p:nvPr/>
            </p:nvSpPr>
            <p:spPr>
              <a:xfrm>
                <a:off x="2589036" y="988300"/>
                <a:ext cx="1101600" cy="1101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61"/>
              <p:cNvSpPr/>
              <p:nvPr/>
            </p:nvSpPr>
            <p:spPr>
              <a:xfrm>
                <a:off x="2793800" y="1195675"/>
                <a:ext cx="798000" cy="798000"/>
              </a:xfrm>
              <a:prstGeom prst="rect">
                <a:avLst/>
              </a:prstGeom>
              <a:solidFill>
                <a:srgbClr val="D3B7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61"/>
              <p:cNvSpPr/>
              <p:nvPr/>
            </p:nvSpPr>
            <p:spPr>
              <a:xfrm>
                <a:off x="2694950" y="1103875"/>
                <a:ext cx="798000" cy="7980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101" name="Google Shape;1101;p61"/>
            <p:cNvCxnSpPr>
              <a:endCxn id="1100" idx="3"/>
            </p:cNvCxnSpPr>
            <p:nvPr/>
          </p:nvCxnSpPr>
          <p:spPr>
            <a:xfrm>
              <a:off x="7832659" y="2788519"/>
              <a:ext cx="713100" cy="2079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2" name="Google Shape;1102;p61"/>
            <p:cNvCxnSpPr/>
            <p:nvPr/>
          </p:nvCxnSpPr>
          <p:spPr>
            <a:xfrm>
              <a:off x="7827859" y="2742996"/>
              <a:ext cx="722700" cy="2988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03" name="Google Shape;1103;p61"/>
            <p:cNvSpPr/>
            <p:nvPr/>
          </p:nvSpPr>
          <p:spPr>
            <a:xfrm>
              <a:off x="8150650" y="2996350"/>
              <a:ext cx="399900" cy="298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61"/>
          <p:cNvGrpSpPr/>
          <p:nvPr/>
        </p:nvGrpSpPr>
        <p:grpSpPr>
          <a:xfrm>
            <a:off x="6971642" y="4997861"/>
            <a:ext cx="1351698" cy="692256"/>
            <a:chOff x="7047842" y="4845461"/>
            <a:chExt cx="1351698" cy="692256"/>
          </a:xfrm>
        </p:grpSpPr>
        <p:grpSp>
          <p:nvGrpSpPr>
            <p:cNvPr id="1105" name="Google Shape;1105;p61"/>
            <p:cNvGrpSpPr/>
            <p:nvPr/>
          </p:nvGrpSpPr>
          <p:grpSpPr>
            <a:xfrm rot="-371984">
              <a:off x="7074009" y="4914001"/>
              <a:ext cx="1299363" cy="555176"/>
              <a:chOff x="7243875" y="3780983"/>
              <a:chExt cx="1299300" cy="526200"/>
            </a:xfrm>
          </p:grpSpPr>
          <p:grpSp>
            <p:nvGrpSpPr>
              <p:cNvPr id="1106" name="Google Shape;1106;p61"/>
              <p:cNvGrpSpPr/>
              <p:nvPr/>
            </p:nvGrpSpPr>
            <p:grpSpPr>
              <a:xfrm>
                <a:off x="7728150" y="4016475"/>
                <a:ext cx="330750" cy="55200"/>
                <a:chOff x="7632750" y="4032725"/>
                <a:chExt cx="330750" cy="55200"/>
              </a:xfrm>
            </p:grpSpPr>
            <p:sp>
              <p:nvSpPr>
                <p:cNvPr id="1107" name="Google Shape;1107;p61"/>
                <p:cNvSpPr/>
                <p:nvPr/>
              </p:nvSpPr>
              <p:spPr>
                <a:xfrm>
                  <a:off x="763275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" name="Google Shape;1108;p61"/>
                <p:cNvSpPr/>
                <p:nvPr/>
              </p:nvSpPr>
              <p:spPr>
                <a:xfrm>
                  <a:off x="7770525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" name="Google Shape;1109;p61"/>
                <p:cNvSpPr/>
                <p:nvPr/>
              </p:nvSpPr>
              <p:spPr>
                <a:xfrm>
                  <a:off x="790830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10" name="Google Shape;1110;p61"/>
              <p:cNvGrpSpPr/>
              <p:nvPr/>
            </p:nvGrpSpPr>
            <p:grpSpPr>
              <a:xfrm>
                <a:off x="7243875" y="3780983"/>
                <a:ext cx="1299300" cy="526200"/>
                <a:chOff x="3130375" y="-210650"/>
                <a:chExt cx="1299300" cy="526200"/>
              </a:xfrm>
            </p:grpSpPr>
            <p:sp>
              <p:nvSpPr>
                <p:cNvPr id="1111" name="Google Shape;1111;p61"/>
                <p:cNvSpPr/>
                <p:nvPr/>
              </p:nvSpPr>
              <p:spPr>
                <a:xfrm>
                  <a:off x="3130375" y="-210650"/>
                  <a:ext cx="1299300" cy="526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2" name="Google Shape;1112;p61"/>
                <p:cNvSpPr/>
                <p:nvPr/>
              </p:nvSpPr>
              <p:spPr>
                <a:xfrm>
                  <a:off x="3263060" y="-47084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48FA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" name="Google Shape;1113;p61"/>
                <p:cNvSpPr/>
                <p:nvPr/>
              </p:nvSpPr>
              <p:spPr>
                <a:xfrm>
                  <a:off x="3217449" y="-110650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1114" name="Google Shape;1114;p6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718685">
              <a:off x="7426925" y="5012612"/>
              <a:ext cx="49530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5" name="Google Shape;1115;p61"/>
          <p:cNvSpPr/>
          <p:nvPr/>
        </p:nvSpPr>
        <p:spPr>
          <a:xfrm>
            <a:off x="2467315" y="433075"/>
            <a:ext cx="4215900" cy="692400"/>
          </a:xfrm>
          <a:prstGeom prst="roundRect">
            <a:avLst>
              <a:gd fmla="val 50000" name="adj"/>
            </a:avLst>
          </a:prstGeom>
          <a:solidFill>
            <a:srgbClr val="F9F3DC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22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783F04"/>
              </a:solidFill>
            </a:endParaRPr>
          </a:p>
        </p:txBody>
      </p:sp>
      <p:sp>
        <p:nvSpPr>
          <p:cNvPr id="1116" name="Google Shape;1116;p61"/>
          <p:cNvSpPr txBox="1"/>
          <p:nvPr/>
        </p:nvSpPr>
        <p:spPr>
          <a:xfrm>
            <a:off x="2460779" y="433075"/>
            <a:ext cx="4215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8"/>
              </a:rPr>
              <a:t>http://l.pulipuli.info/24/</a:t>
            </a:r>
            <a:r>
              <a:rPr b="1" lang="zh-TW" sz="2100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9"/>
              </a:rPr>
              <a:t>tku/ai</a:t>
            </a:r>
            <a:endParaRPr b="1" sz="210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7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課堂筆記作業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本次課程主要教授中國編目規則（Chinese Cataloging Rules, CCR）及其應用，旨在培養學生對圖書館編目工作的理解和實踐能力。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本次課程主要教的是「檢索款目」的概念與實踐，包括如何選定和使用檢索款目來組織和檢索圖書館中的資訊資源。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從最初的名詞解釋到後來的實際操作，這一過程既是對我們知識的檢驗，也是對我們能力的鍛煉。總的來說，這次課程雖然困難，但也讓我受益匪淺，對文獻管理和檢索有了更深的理解和掌握。</a:t>
            </a:r>
            <a:endParaRPr/>
          </a:p>
        </p:txBody>
      </p:sp>
      <p:sp>
        <p:nvSpPr>
          <p:cNvPr id="1203" name="Google Shape;1203;p7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多樣性的喪失</a:t>
            </a:r>
            <a:endParaRPr/>
          </a:p>
        </p:txBody>
      </p:sp>
      <p:sp>
        <p:nvSpPr>
          <p:cNvPr id="1204" name="Google Shape;1204;p7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作者是誰？受眾是誰？</a:t>
            </a:r>
            <a:endParaRPr/>
          </a:p>
        </p:txBody>
      </p:sp>
      <p:sp>
        <p:nvSpPr>
          <p:cNvPr id="1211" name="Google Shape;1211;p7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12" name="Google Shape;1212;p71"/>
          <p:cNvSpPr/>
          <p:nvPr/>
        </p:nvSpPr>
        <p:spPr>
          <a:xfrm>
            <a:off x="1140513" y="3273175"/>
            <a:ext cx="3271500" cy="894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生成式AI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13" name="Google Shape;1213;p71"/>
          <p:cNvSpPr/>
          <p:nvPr/>
        </p:nvSpPr>
        <p:spPr>
          <a:xfrm>
            <a:off x="1576913" y="1910600"/>
            <a:ext cx="2398500" cy="679200"/>
          </a:xfrm>
          <a:prstGeom prst="rect">
            <a:avLst/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主題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14" name="Google Shape;1214;p71"/>
          <p:cNvSpPr/>
          <p:nvPr/>
        </p:nvSpPr>
        <p:spPr>
          <a:xfrm>
            <a:off x="2168913" y="4851450"/>
            <a:ext cx="1214700" cy="6792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講稿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215" name="Google Shape;1215;p71"/>
          <p:cNvPicPr preferRelativeResize="0"/>
          <p:nvPr/>
        </p:nvPicPr>
        <p:blipFill rotWithShape="1">
          <a:blip r:embed="rId3">
            <a:alphaModFix/>
          </a:blip>
          <a:srcRect b="15232" l="40576" r="20174" t="0"/>
          <a:stretch/>
        </p:blipFill>
        <p:spPr>
          <a:xfrm>
            <a:off x="5381118" y="1810250"/>
            <a:ext cx="3145046" cy="382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71"/>
          <p:cNvSpPr/>
          <p:nvPr/>
        </p:nvSpPr>
        <p:spPr>
          <a:xfrm>
            <a:off x="808113" y="4851450"/>
            <a:ext cx="1214700" cy="6792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投影片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17" name="Google Shape;1217;p71"/>
          <p:cNvSpPr/>
          <p:nvPr/>
        </p:nvSpPr>
        <p:spPr>
          <a:xfrm>
            <a:off x="3529713" y="4851450"/>
            <a:ext cx="1214700" cy="6792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數字人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18" name="Google Shape;1218;p71"/>
          <p:cNvSpPr/>
          <p:nvPr/>
        </p:nvSpPr>
        <p:spPr>
          <a:xfrm rot="-5400000">
            <a:off x="2403413" y="2780200"/>
            <a:ext cx="745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1"/>
          <p:cNvSpPr/>
          <p:nvPr/>
        </p:nvSpPr>
        <p:spPr>
          <a:xfrm rot="-5400000">
            <a:off x="3764313" y="4324125"/>
            <a:ext cx="745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1"/>
          <p:cNvSpPr/>
          <p:nvPr/>
        </p:nvSpPr>
        <p:spPr>
          <a:xfrm rot="-5400000">
            <a:off x="2403513" y="4324125"/>
            <a:ext cx="745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1"/>
          <p:cNvSpPr/>
          <p:nvPr/>
        </p:nvSpPr>
        <p:spPr>
          <a:xfrm rot="-5400000">
            <a:off x="1042713" y="4324125"/>
            <a:ext cx="745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2" name="Google Shape;122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38" y="2922775"/>
            <a:ext cx="1214749" cy="121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2"/>
          <p:cNvSpPr txBox="1"/>
          <p:nvPr>
            <p:ph type="title"/>
          </p:nvPr>
        </p:nvSpPr>
        <p:spPr>
          <a:xfrm>
            <a:off x="715550" y="55807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快速產生的教學內容，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能夠達到</a:t>
            </a:r>
            <a:r>
              <a:rPr lang="zh-TW" u="sng"/>
              <a:t>因材施教</a:t>
            </a:r>
            <a:r>
              <a:rPr lang="zh-TW"/>
              <a:t>的目標嗎？</a:t>
            </a:r>
            <a:endParaRPr/>
          </a:p>
        </p:txBody>
      </p:sp>
      <p:sp>
        <p:nvSpPr>
          <p:cNvPr id="1229" name="Google Shape;1229;p7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30" name="Google Shape;123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577" y="342450"/>
            <a:ext cx="6514853" cy="50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3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寫文</a:t>
            </a:r>
            <a:br>
              <a:rPr lang="zh-TW"/>
            </a:br>
            <a:r>
              <a:rPr lang="zh-TW"/>
              <a:t>LLM</a:t>
            </a:r>
            <a:endParaRPr/>
          </a:p>
        </p:txBody>
      </p:sp>
      <p:sp>
        <p:nvSpPr>
          <p:cNvPr id="1236" name="Google Shape;1236;p7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你不懂AI</a:t>
            </a:r>
            <a:endParaRPr/>
          </a:p>
        </p:txBody>
      </p:sp>
      <p:sp>
        <p:nvSpPr>
          <p:cNvPr id="1237" name="Google Shape;1237;p7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38" name="Google Shape;1238;p73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畫圖</a:t>
            </a:r>
            <a:br>
              <a:rPr lang="zh-TW"/>
            </a:br>
            <a:r>
              <a:rPr lang="zh-TW"/>
              <a:t>Stable Diffusion</a:t>
            </a:r>
            <a:endParaRPr/>
          </a:p>
        </p:txBody>
      </p:sp>
      <p:sp>
        <p:nvSpPr>
          <p:cNvPr id="1239" name="Google Shape;1239;p73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3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3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作曲</a:t>
            </a:r>
            <a:br>
              <a:rPr lang="zh-TW"/>
            </a:br>
            <a:r>
              <a:rPr lang="zh-TW"/>
              <a:t>Suno</a:t>
            </a:r>
            <a:endParaRPr/>
          </a:p>
        </p:txBody>
      </p:sp>
      <p:sp>
        <p:nvSpPr>
          <p:cNvPr id="1242" name="Google Shape;1242;p73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3"/>
          <p:cNvSpPr/>
          <p:nvPr/>
        </p:nvSpPr>
        <p:spPr>
          <a:xfrm>
            <a:off x="1303868" y="2211841"/>
            <a:ext cx="13944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角色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44" name="Google Shape;1244;p73"/>
          <p:cNvSpPr/>
          <p:nvPr/>
        </p:nvSpPr>
        <p:spPr>
          <a:xfrm>
            <a:off x="1303868" y="3225491"/>
            <a:ext cx="13944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技能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45" name="Google Shape;1245;p73"/>
          <p:cNvSpPr/>
          <p:nvPr/>
        </p:nvSpPr>
        <p:spPr>
          <a:xfrm>
            <a:off x="1303868" y="4317428"/>
            <a:ext cx="13944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任務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46" name="Google Shape;1246;p73"/>
          <p:cNvSpPr/>
          <p:nvPr/>
        </p:nvSpPr>
        <p:spPr>
          <a:xfrm>
            <a:off x="1303868" y="5409366"/>
            <a:ext cx="13944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約束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47" name="Google Shape;1247;p73"/>
          <p:cNvSpPr/>
          <p:nvPr/>
        </p:nvSpPr>
        <p:spPr>
          <a:xfrm>
            <a:off x="1661475" y="2698700"/>
            <a:ext cx="679200" cy="679200"/>
          </a:xfrm>
          <a:prstGeom prst="mathPlus">
            <a:avLst>
              <a:gd fmla="val 23520" name="adj1"/>
            </a:avLst>
          </a:prstGeom>
          <a:solidFill>
            <a:srgbClr val="FFAB4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73"/>
          <p:cNvSpPr/>
          <p:nvPr/>
        </p:nvSpPr>
        <p:spPr>
          <a:xfrm>
            <a:off x="1661475" y="3741975"/>
            <a:ext cx="679200" cy="679200"/>
          </a:xfrm>
          <a:prstGeom prst="mathPlus">
            <a:avLst>
              <a:gd fmla="val 23520" name="adj1"/>
            </a:avLst>
          </a:prstGeom>
          <a:solidFill>
            <a:srgbClr val="FFAB4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73"/>
          <p:cNvSpPr/>
          <p:nvPr/>
        </p:nvSpPr>
        <p:spPr>
          <a:xfrm>
            <a:off x="1661475" y="4828675"/>
            <a:ext cx="679200" cy="679200"/>
          </a:xfrm>
          <a:prstGeom prst="mathPlus">
            <a:avLst>
              <a:gd fmla="val 23520" name="adj1"/>
            </a:avLst>
          </a:prstGeom>
          <a:solidFill>
            <a:srgbClr val="FFAB4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73"/>
          <p:cNvSpPr/>
          <p:nvPr/>
        </p:nvSpPr>
        <p:spPr>
          <a:xfrm>
            <a:off x="3838338" y="2211875"/>
            <a:ext cx="1467300" cy="1824300"/>
          </a:xfrm>
          <a:prstGeom prst="roundRect">
            <a:avLst>
              <a:gd fmla="val 8955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主題</a:t>
            </a:r>
            <a:endParaRPr sz="24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 sz="1800">
                <a:solidFill>
                  <a:srgbClr val="FFFFFF"/>
                </a:solidFill>
              </a:rPr>
              <a:t>氣氛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 sz="1800">
                <a:solidFill>
                  <a:srgbClr val="FFFFFF"/>
                </a:solidFill>
              </a:rPr>
              <a:t>構圖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 sz="1800">
                <a:solidFill>
                  <a:srgbClr val="FFFFFF"/>
                </a:solidFill>
              </a:rPr>
              <a:t>顏色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 sz="1800">
                <a:solidFill>
                  <a:srgbClr val="FFFFFF"/>
                </a:solidFill>
              </a:rPr>
              <a:t>光線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51" name="Google Shape;1251;p73"/>
          <p:cNvSpPr/>
          <p:nvPr/>
        </p:nvSpPr>
        <p:spPr>
          <a:xfrm>
            <a:off x="3838338" y="4256125"/>
            <a:ext cx="1467300" cy="1824300"/>
          </a:xfrm>
          <a:prstGeom prst="roundRect">
            <a:avLst>
              <a:gd fmla="val 8955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風格</a:t>
            </a:r>
            <a:endParaRPr sz="24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 sz="1800">
                <a:solidFill>
                  <a:srgbClr val="FFFFFF"/>
                </a:solidFill>
              </a:rPr>
              <a:t>媒介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 sz="1800">
                <a:solidFill>
                  <a:srgbClr val="FFFFFF"/>
                </a:solidFill>
              </a:rPr>
              <a:t>藝術家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 sz="1800">
                <a:solidFill>
                  <a:srgbClr val="FFFFFF"/>
                </a:solidFill>
              </a:rPr>
              <a:t>社群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52" name="Google Shape;1252;p73"/>
          <p:cNvSpPr/>
          <p:nvPr/>
        </p:nvSpPr>
        <p:spPr>
          <a:xfrm>
            <a:off x="6204348" y="2260988"/>
            <a:ext cx="1877400" cy="6792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曲風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53" name="Google Shape;1253;p73"/>
          <p:cNvSpPr/>
          <p:nvPr/>
        </p:nvSpPr>
        <p:spPr>
          <a:xfrm>
            <a:off x="6204348" y="3221703"/>
            <a:ext cx="1877400" cy="6792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歌曲控制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54" name="Google Shape;1254;p73"/>
          <p:cNvSpPr/>
          <p:nvPr/>
        </p:nvSpPr>
        <p:spPr>
          <a:xfrm>
            <a:off x="6204348" y="4222332"/>
            <a:ext cx="1877400" cy="6792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情緒, 狀態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55" name="Google Shape;1255;p73"/>
          <p:cNvSpPr/>
          <p:nvPr/>
        </p:nvSpPr>
        <p:spPr>
          <a:xfrm>
            <a:off x="6204348" y="5222960"/>
            <a:ext cx="1877400" cy="6792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樂器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56" name="Google Shape;1256;p73"/>
          <p:cNvSpPr/>
          <p:nvPr/>
        </p:nvSpPr>
        <p:spPr>
          <a:xfrm>
            <a:off x="6803425" y="2791125"/>
            <a:ext cx="679200" cy="679200"/>
          </a:xfrm>
          <a:prstGeom prst="mathPlus">
            <a:avLst>
              <a:gd fmla="val 23520" name="adj1"/>
            </a:avLst>
          </a:prstGeom>
          <a:solidFill>
            <a:srgbClr val="FFAB4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73"/>
          <p:cNvSpPr/>
          <p:nvPr/>
        </p:nvSpPr>
        <p:spPr>
          <a:xfrm>
            <a:off x="6803425" y="3741975"/>
            <a:ext cx="679200" cy="679200"/>
          </a:xfrm>
          <a:prstGeom prst="mathPlus">
            <a:avLst>
              <a:gd fmla="val 23520" name="adj1"/>
            </a:avLst>
          </a:prstGeom>
          <a:solidFill>
            <a:srgbClr val="FFAB4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73"/>
          <p:cNvSpPr/>
          <p:nvPr/>
        </p:nvSpPr>
        <p:spPr>
          <a:xfrm>
            <a:off x="6803425" y="4730175"/>
            <a:ext cx="679200" cy="679200"/>
          </a:xfrm>
          <a:prstGeom prst="mathPlus">
            <a:avLst>
              <a:gd fmla="val 23520" name="adj1"/>
            </a:avLst>
          </a:prstGeom>
          <a:solidFill>
            <a:srgbClr val="FFAB4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74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7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跟他溝通，好累...</a:t>
            </a:r>
            <a:endParaRPr/>
          </a:p>
        </p:txBody>
      </p:sp>
      <p:sp>
        <p:nvSpPr>
          <p:cNvPr id="1265" name="Google Shape;1265;p7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66" name="Google Shape;126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675" y="1628475"/>
            <a:ext cx="2876654" cy="34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74"/>
          <p:cNvSpPr txBox="1"/>
          <p:nvPr>
            <p:ph type="title"/>
          </p:nvPr>
        </p:nvSpPr>
        <p:spPr>
          <a:xfrm>
            <a:off x="715550" y="6435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A</a:t>
            </a:r>
            <a:r>
              <a:rPr lang="zh-TW" sz="1800"/>
              <a:t>rtificial General Intelligence (AGI)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通用性人工智慧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5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75"/>
          <p:cNvSpPr txBox="1"/>
          <p:nvPr>
            <p:ph idx="4294967295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zh-TW"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b="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74" name="Google Shape;1274;p75"/>
          <p:cNvSpPr txBox="1"/>
          <p:nvPr>
            <p:ph type="title"/>
          </p:nvPr>
        </p:nvSpPr>
        <p:spPr>
          <a:xfrm>
            <a:off x="1107050" y="3840525"/>
            <a:ext cx="6930000" cy="188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AI生成的作品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沒有</a:t>
            </a:r>
            <a:r>
              <a:rPr lang="zh-TW">
                <a:solidFill>
                  <a:srgbClr val="FFFF00"/>
                </a:solidFill>
              </a:rPr>
              <a:t>靈魂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275" name="Google Shape;1275;p75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7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77" name="Google Shape;1277;p75"/>
          <p:cNvSpPr/>
          <p:nvPr/>
        </p:nvSpPr>
        <p:spPr>
          <a:xfrm>
            <a:off x="730550" y="1226500"/>
            <a:ext cx="7683000" cy="23040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rgbClr val="FFFFFF"/>
                </a:solidFill>
              </a:rPr>
              <a:t>因為AI不懂</a:t>
            </a:r>
            <a:r>
              <a:rPr b="1" lang="zh-TW" sz="4800">
                <a:solidFill>
                  <a:srgbClr val="FFFF00"/>
                </a:solidFill>
              </a:rPr>
              <a:t>使用者</a:t>
            </a:r>
            <a:r>
              <a:rPr lang="zh-TW" sz="4800">
                <a:solidFill>
                  <a:srgbClr val="FFFFFF"/>
                </a:solidFill>
              </a:rPr>
              <a:t>，所以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76"/>
          <p:cNvSpPr/>
          <p:nvPr/>
        </p:nvSpPr>
        <p:spPr>
          <a:xfrm>
            <a:off x="5068575" y="1317275"/>
            <a:ext cx="1673400" cy="34749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3" name="Google Shape;1283;p76"/>
          <p:cNvPicPr preferRelativeResize="0"/>
          <p:nvPr/>
        </p:nvPicPr>
        <p:blipFill rotWithShape="1">
          <a:blip r:embed="rId3">
            <a:alphaModFix/>
          </a:blip>
          <a:srcRect b="0" l="0" r="0" t="4415"/>
          <a:stretch/>
        </p:blipFill>
        <p:spPr>
          <a:xfrm>
            <a:off x="553638" y="0"/>
            <a:ext cx="8036726" cy="51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76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85" name="Google Shape;1285;p76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從生成式AI到</a:t>
            </a:r>
            <a:r>
              <a:rPr lang="zh-TW" u="sng"/>
              <a:t>脈絡式AI</a:t>
            </a:r>
            <a:endParaRPr u="sng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7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91" name="Google Shape;1291;p77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脈絡式AI</a:t>
            </a:r>
            <a:endParaRPr/>
          </a:p>
        </p:txBody>
      </p:sp>
      <p:sp>
        <p:nvSpPr>
          <p:cNvPr id="1292" name="Google Shape;1292;p77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生成式AI</a:t>
            </a:r>
            <a:endParaRPr/>
          </a:p>
        </p:txBody>
      </p:sp>
      <p:sp>
        <p:nvSpPr>
          <p:cNvPr id="1293" name="Google Shape;1293;p77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77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7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Case 1. </a:t>
            </a:r>
            <a:r>
              <a:rPr lang="zh-TW"/>
              <a:t>影像處理</a:t>
            </a:r>
            <a:endParaRPr/>
          </a:p>
        </p:txBody>
      </p:sp>
      <p:pic>
        <p:nvPicPr>
          <p:cNvPr id="1296" name="Google Shape;129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2" y="2164568"/>
            <a:ext cx="3856500" cy="383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77"/>
          <p:cNvPicPr preferRelativeResize="0"/>
          <p:nvPr/>
        </p:nvPicPr>
        <p:blipFill rotWithShape="1">
          <a:blip r:embed="rId4">
            <a:alphaModFix/>
          </a:blip>
          <a:srcRect b="0" l="62266" r="13080" t="0"/>
          <a:stretch/>
        </p:blipFill>
        <p:spPr>
          <a:xfrm>
            <a:off x="6845879" y="2377450"/>
            <a:ext cx="1582659" cy="361114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8" name="Google Shape;1298;p77"/>
          <p:cNvPicPr preferRelativeResize="0"/>
          <p:nvPr/>
        </p:nvPicPr>
        <p:blipFill rotWithShape="1">
          <a:blip r:embed="rId4">
            <a:alphaModFix/>
          </a:blip>
          <a:srcRect b="0" l="3479" r="68207" t="0"/>
          <a:stretch/>
        </p:blipFill>
        <p:spPr>
          <a:xfrm>
            <a:off x="4757662" y="2387058"/>
            <a:ext cx="1817624" cy="361114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9" name="Google Shape;1299;p77"/>
          <p:cNvSpPr/>
          <p:nvPr/>
        </p:nvSpPr>
        <p:spPr>
          <a:xfrm>
            <a:off x="395300" y="2236450"/>
            <a:ext cx="1065900" cy="402600"/>
          </a:xfrm>
          <a:prstGeom prst="wedgeRoundRectCallout">
            <a:avLst>
              <a:gd fmla="val 45533" name="adj1"/>
              <a:gd fmla="val 10444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Prompt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00" name="Google Shape;1300;p77"/>
          <p:cNvSpPr/>
          <p:nvPr/>
        </p:nvSpPr>
        <p:spPr>
          <a:xfrm>
            <a:off x="1792475" y="4674650"/>
            <a:ext cx="1065900" cy="402600"/>
          </a:xfrm>
          <a:prstGeom prst="wedgeRoundRectCallout">
            <a:avLst>
              <a:gd fmla="val 75692" name="adj1"/>
              <a:gd fmla="val 6135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Result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01" name="Google Shape;1301;p77"/>
          <p:cNvSpPr/>
          <p:nvPr/>
        </p:nvSpPr>
        <p:spPr>
          <a:xfrm>
            <a:off x="7472500" y="5478250"/>
            <a:ext cx="1065900" cy="402600"/>
          </a:xfrm>
          <a:prstGeom prst="wedgeRoundRectCallout">
            <a:avLst>
              <a:gd fmla="val -14267" name="adj1"/>
              <a:gd fmla="val -10195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Result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02" name="Google Shape;1302;p77"/>
          <p:cNvSpPr/>
          <p:nvPr/>
        </p:nvSpPr>
        <p:spPr>
          <a:xfrm>
            <a:off x="4367675" y="2483850"/>
            <a:ext cx="1065900" cy="611700"/>
          </a:xfrm>
          <a:prstGeom prst="wedgeRoundRectCallout">
            <a:avLst>
              <a:gd fmla="val 65407" name="adj1"/>
              <a:gd fmla="val 9331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Drawing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03" name="Google Shape;1303;p77"/>
          <p:cNvSpPr/>
          <p:nvPr/>
        </p:nvSpPr>
        <p:spPr>
          <a:xfrm flipH="1">
            <a:off x="6317400" y="3659000"/>
            <a:ext cx="8328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7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09" name="Google Shape;1309;p7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7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畫布之外</a:t>
            </a:r>
            <a:endParaRPr/>
          </a:p>
        </p:txBody>
      </p:sp>
      <p:pic>
        <p:nvPicPr>
          <p:cNvPr id="1311" name="Google Shape;131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1560988"/>
            <a:ext cx="7713000" cy="431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7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Adobe Photoshop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Firefly </a:t>
            </a:r>
            <a:r>
              <a:rPr lang="zh-TW"/>
              <a:t>生成填色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/>
              <a:t>(廣告效果僅供參考)</a:t>
            </a:r>
            <a:endParaRPr sz="1200"/>
          </a:p>
        </p:txBody>
      </p:sp>
      <p:sp>
        <p:nvSpPr>
          <p:cNvPr id="1317" name="Google Shape;1317;p7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畫布之內</a:t>
            </a:r>
            <a:endParaRPr/>
          </a:p>
        </p:txBody>
      </p:sp>
      <p:sp>
        <p:nvSpPr>
          <p:cNvPr id="1318" name="Google Shape;1318;p7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19" name="Google Shape;131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50" y="1268200"/>
            <a:ext cx="5489251" cy="30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4075" y="3672050"/>
            <a:ext cx="5077501" cy="28561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1" name="Google Shape;1321;p79"/>
          <p:cNvSpPr/>
          <p:nvPr/>
        </p:nvSpPr>
        <p:spPr>
          <a:xfrm flipH="1" rot="2700000">
            <a:off x="3789326" y="3536990"/>
            <a:ext cx="104920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2"/>
          <p:cNvSpPr/>
          <p:nvPr/>
        </p:nvSpPr>
        <p:spPr>
          <a:xfrm>
            <a:off x="3431450" y="2396126"/>
            <a:ext cx="1643700" cy="8781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2" name="Google Shape;1122;p62"/>
          <p:cNvPicPr preferRelativeResize="0"/>
          <p:nvPr/>
        </p:nvPicPr>
        <p:blipFill rotWithShape="1">
          <a:blip r:embed="rId3">
            <a:alphaModFix/>
          </a:blip>
          <a:srcRect b="0" l="0" r="0" t="4415"/>
          <a:stretch/>
        </p:blipFill>
        <p:spPr>
          <a:xfrm>
            <a:off x="553638" y="0"/>
            <a:ext cx="8036726" cy="51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62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24" name="Google Shape;1124;p62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600"/>
              <a:t>生成式AI的反思</a:t>
            </a:r>
            <a:endParaRPr b="0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AI，真的來了嗎？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Adobe Photoshop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Firefly 生成填色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1200"/>
              <a:t>(廣告效果僅供參考)</a:t>
            </a:r>
            <a:endParaRPr sz="1200"/>
          </a:p>
        </p:txBody>
      </p:sp>
      <p:sp>
        <p:nvSpPr>
          <p:cNvPr id="1327" name="Google Shape;1327;p8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選取範圍之內</a:t>
            </a:r>
            <a:endParaRPr/>
          </a:p>
        </p:txBody>
      </p:sp>
      <p:sp>
        <p:nvSpPr>
          <p:cNvPr id="1328" name="Google Shape;1328;p8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29" name="Google Shape;132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1341325"/>
            <a:ext cx="4763725" cy="267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4950" y="3886825"/>
            <a:ext cx="4987926" cy="28057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1" name="Google Shape;1331;p80"/>
          <p:cNvSpPr/>
          <p:nvPr/>
        </p:nvSpPr>
        <p:spPr>
          <a:xfrm flipH="1" rot="2700000">
            <a:off x="3487976" y="3509615"/>
            <a:ext cx="104920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80"/>
          <p:cNvSpPr/>
          <p:nvPr/>
        </p:nvSpPr>
        <p:spPr>
          <a:xfrm>
            <a:off x="591925" y="1575124"/>
            <a:ext cx="1566300" cy="618600"/>
          </a:xfrm>
          <a:prstGeom prst="wedgeRoundRectCallout">
            <a:avLst>
              <a:gd fmla="val 34055" name="adj1"/>
              <a:gd fmla="val 11201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選取範圍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333" name="Google Shape;1333;p80"/>
          <p:cNvSpPr/>
          <p:nvPr/>
        </p:nvSpPr>
        <p:spPr>
          <a:xfrm>
            <a:off x="7119975" y="4214874"/>
            <a:ext cx="1566300" cy="618600"/>
          </a:xfrm>
          <a:prstGeom prst="wedgeRoundRectCallout">
            <a:avLst>
              <a:gd fmla="val -22884" name="adj1"/>
              <a:gd fmla="val 12066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生成花朵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8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Stable Diffusion IP-Adapter Face ID Plus v2</a:t>
            </a:r>
            <a:endParaRPr/>
          </a:p>
        </p:txBody>
      </p:sp>
      <p:sp>
        <p:nvSpPr>
          <p:cNvPr id="1339" name="Google Shape;1339;p8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固定元素</a:t>
            </a:r>
            <a:endParaRPr/>
          </a:p>
        </p:txBody>
      </p:sp>
      <p:sp>
        <p:nvSpPr>
          <p:cNvPr id="1340" name="Google Shape;1340;p8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41" name="Google Shape;134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2237300"/>
            <a:ext cx="2708874" cy="27088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2" name="Google Shape;1342;p81"/>
          <p:cNvSpPr/>
          <p:nvPr/>
        </p:nvSpPr>
        <p:spPr>
          <a:xfrm>
            <a:off x="406432" y="1947883"/>
            <a:ext cx="1284900" cy="6261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Reference Image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43" name="Google Shape;1343;p81"/>
          <p:cNvSpPr/>
          <p:nvPr/>
        </p:nvSpPr>
        <p:spPr>
          <a:xfrm>
            <a:off x="4665075" y="2237275"/>
            <a:ext cx="3763500" cy="122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34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A girl in office, white professional shirt &lt;lora:ip-adapter-faceid-plusv2_sd15_lora:0.6&gt;</a:t>
            </a:r>
            <a:endParaRPr sz="1600"/>
          </a:p>
        </p:txBody>
      </p:sp>
      <p:sp>
        <p:nvSpPr>
          <p:cNvPr id="1344" name="Google Shape;1344;p81"/>
          <p:cNvSpPr/>
          <p:nvPr/>
        </p:nvSpPr>
        <p:spPr>
          <a:xfrm>
            <a:off x="4506607" y="1902208"/>
            <a:ext cx="1284900" cy="62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Prompt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345" name="Google Shape;134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788" y="3809700"/>
            <a:ext cx="2554075" cy="25540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6" name="Google Shape;1346;p81"/>
          <p:cNvSpPr/>
          <p:nvPr/>
        </p:nvSpPr>
        <p:spPr>
          <a:xfrm rot="10800000">
            <a:off x="3666650" y="2722100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81"/>
          <p:cNvSpPr/>
          <p:nvPr/>
        </p:nvSpPr>
        <p:spPr>
          <a:xfrm rot="-5400000">
            <a:off x="5407150" y="3329388"/>
            <a:ext cx="745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81"/>
          <p:cNvSpPr/>
          <p:nvPr/>
        </p:nvSpPr>
        <p:spPr>
          <a:xfrm>
            <a:off x="2712263" y="2385200"/>
            <a:ext cx="773400" cy="763500"/>
          </a:xfrm>
          <a:prstGeom prst="wedgeEllipseCallout">
            <a:avLst>
              <a:gd fmla="val -72448" name="adj1"/>
              <a:gd fmla="val 1315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349" name="Google Shape;1349;p81"/>
          <p:cNvSpPr/>
          <p:nvPr/>
        </p:nvSpPr>
        <p:spPr>
          <a:xfrm>
            <a:off x="7296438" y="4330300"/>
            <a:ext cx="773400" cy="763500"/>
          </a:xfrm>
          <a:prstGeom prst="wedgeEllipseCallout">
            <a:avLst>
              <a:gd fmla="val -72448" name="adj1"/>
              <a:gd fmla="val 1315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82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生成式AI</a:t>
            </a:r>
            <a:endParaRPr/>
          </a:p>
        </p:txBody>
      </p:sp>
      <p:sp>
        <p:nvSpPr>
          <p:cNvPr id="1355" name="Google Shape;1355;p8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Case 2. </a:t>
            </a:r>
            <a:r>
              <a:rPr lang="zh-TW"/>
              <a:t>程式開發</a:t>
            </a:r>
            <a:endParaRPr/>
          </a:p>
        </p:txBody>
      </p:sp>
      <p:sp>
        <p:nvSpPr>
          <p:cNvPr id="1356" name="Google Shape;1356;p8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57" name="Google Shape;1357;p82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脈絡式AI</a:t>
            </a:r>
            <a:endParaRPr/>
          </a:p>
        </p:txBody>
      </p:sp>
      <p:sp>
        <p:nvSpPr>
          <p:cNvPr id="1358" name="Google Shape;1358;p82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82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360" name="Google Shape;136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163" y="2082000"/>
            <a:ext cx="3555264" cy="4014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1" name="Google Shape;1361;p82"/>
          <p:cNvPicPr preferRelativeResize="0"/>
          <p:nvPr/>
        </p:nvPicPr>
        <p:blipFill rotWithShape="1">
          <a:blip r:embed="rId4">
            <a:alphaModFix/>
          </a:blip>
          <a:srcRect b="0" l="0" r="5526" t="0"/>
          <a:stretch/>
        </p:blipFill>
        <p:spPr>
          <a:xfrm>
            <a:off x="4572050" y="2082000"/>
            <a:ext cx="3856500" cy="4014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8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67" name="Google Shape;1367;p8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GitHub Copilot 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寫好物件導向的框架。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讓AI讀取你的程式，自動完成程式碼。</a:t>
            </a:r>
            <a:endParaRPr/>
          </a:p>
        </p:txBody>
      </p:sp>
      <p:sp>
        <p:nvSpPr>
          <p:cNvPr id="1368" name="Google Shape;1368;p8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AI猜你想寫的</a:t>
            </a:r>
            <a:r>
              <a:rPr lang="zh-TW"/>
              <a:t>程式</a:t>
            </a:r>
            <a:endParaRPr/>
          </a:p>
        </p:txBody>
      </p:sp>
      <p:pic>
        <p:nvPicPr>
          <p:cNvPr id="1369" name="Google Shape;136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3032875"/>
            <a:ext cx="8515350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2800" y="1962800"/>
            <a:ext cx="1967475" cy="20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83"/>
          <p:cNvSpPr txBox="1"/>
          <p:nvPr/>
        </p:nvSpPr>
        <p:spPr>
          <a:xfrm rot="-899963">
            <a:off x="5866153" y="1431382"/>
            <a:ext cx="3094949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如果用在文學創作上的話...</a:t>
            </a:r>
            <a:endParaRPr sz="1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8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Google Sheet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Smart Fill</a:t>
            </a:r>
            <a:endParaRPr/>
          </a:p>
        </p:txBody>
      </p:sp>
      <p:sp>
        <p:nvSpPr>
          <p:cNvPr id="1377" name="Google Shape;1377;p8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自動資料分析</a:t>
            </a:r>
            <a:endParaRPr/>
          </a:p>
        </p:txBody>
      </p:sp>
      <p:sp>
        <p:nvSpPr>
          <p:cNvPr id="1378" name="Google Shape;1378;p8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79" name="Google Shape;137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1341313"/>
            <a:ext cx="3505200" cy="1762125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0" name="Google Shape;138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388" y="3406263"/>
            <a:ext cx="5686425" cy="2619375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1" name="Google Shape;1381;p84"/>
          <p:cNvSpPr/>
          <p:nvPr/>
        </p:nvSpPr>
        <p:spPr>
          <a:xfrm flipH="1" rot="2700000">
            <a:off x="3505903" y="3065240"/>
            <a:ext cx="1049629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85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生成式AI</a:t>
            </a:r>
            <a:endParaRPr/>
          </a:p>
        </p:txBody>
      </p:sp>
      <p:sp>
        <p:nvSpPr>
          <p:cNvPr id="1387" name="Google Shape;1387;p8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Case 3. </a:t>
            </a:r>
            <a:r>
              <a:rPr lang="zh-TW"/>
              <a:t>搜尋彙整</a:t>
            </a:r>
            <a:endParaRPr/>
          </a:p>
        </p:txBody>
      </p:sp>
      <p:sp>
        <p:nvSpPr>
          <p:cNvPr id="1388" name="Google Shape;1388;p8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89" name="Google Shape;1389;p85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脈絡式AI</a:t>
            </a:r>
            <a:endParaRPr/>
          </a:p>
        </p:txBody>
      </p:sp>
      <p:sp>
        <p:nvSpPr>
          <p:cNvPr id="1390" name="Google Shape;1390;p85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用LLM</a:t>
            </a:r>
            <a:r>
              <a:rPr lang="zh-TW"/>
              <a:t>語料知識回答</a:t>
            </a:r>
            <a:endParaRPr/>
          </a:p>
        </p:txBody>
      </p:sp>
      <p:sp>
        <p:nvSpPr>
          <p:cNvPr id="1391" name="Google Shape;1391;p85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結合知識庫回答</a:t>
            </a:r>
            <a:endParaRPr/>
          </a:p>
        </p:txBody>
      </p:sp>
      <p:pic>
        <p:nvPicPr>
          <p:cNvPr id="1392" name="Google Shape;139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00" y="2704475"/>
            <a:ext cx="3856500" cy="311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99" y="2704475"/>
            <a:ext cx="3856500" cy="3384100"/>
          </a:xfrm>
          <a:prstGeom prst="rect">
            <a:avLst/>
          </a:prstGeom>
          <a:noFill/>
          <a:ln cap="flat" cmpd="sng" w="3810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4" name="Google Shape;1394;p85"/>
          <p:cNvSpPr/>
          <p:nvPr/>
        </p:nvSpPr>
        <p:spPr>
          <a:xfrm>
            <a:off x="7308100" y="3524052"/>
            <a:ext cx="1431000" cy="786300"/>
          </a:xfrm>
          <a:prstGeom prst="wedgeRoundRectCallout">
            <a:avLst>
              <a:gd fmla="val -78901" name="adj1"/>
              <a:gd fmla="val 3953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搜尋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知識庫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8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8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論文搜尋：consensus</a:t>
            </a:r>
            <a:endParaRPr/>
          </a:p>
        </p:txBody>
      </p:sp>
      <p:sp>
        <p:nvSpPr>
          <p:cNvPr id="1401" name="Google Shape;1401;p8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02" name="Google Shape;140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50" y="1341325"/>
            <a:ext cx="7030275" cy="47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86"/>
          <p:cNvSpPr/>
          <p:nvPr/>
        </p:nvSpPr>
        <p:spPr>
          <a:xfrm>
            <a:off x="5743200" y="1038504"/>
            <a:ext cx="2804100" cy="998400"/>
          </a:xfrm>
          <a:prstGeom prst="wedgeRoundRectCallout">
            <a:avLst>
              <a:gd fmla="val -58441" name="adj1"/>
              <a:gd fmla="val 1793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請提供資圖領域使用生成式AI的案例</a:t>
            </a:r>
            <a:endParaRPr sz="2400"/>
          </a:p>
        </p:txBody>
      </p:sp>
      <p:sp>
        <p:nvSpPr>
          <p:cNvPr id="1404" name="Google Shape;1404;p86"/>
          <p:cNvSpPr/>
          <p:nvPr/>
        </p:nvSpPr>
        <p:spPr>
          <a:xfrm>
            <a:off x="6055725" y="2929801"/>
            <a:ext cx="2804100" cy="723000"/>
          </a:xfrm>
          <a:prstGeom prst="wedgeRoundRectCallout">
            <a:avLst>
              <a:gd fmla="val -62097" name="adj1"/>
              <a:gd fmla="val -5484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論文中的相關案例</a:t>
            </a:r>
            <a:endParaRPr sz="2400"/>
          </a:p>
        </p:txBody>
      </p:sp>
      <p:sp>
        <p:nvSpPr>
          <p:cNvPr id="1405" name="Google Shape;1405;p86"/>
          <p:cNvSpPr/>
          <p:nvPr/>
        </p:nvSpPr>
        <p:spPr>
          <a:xfrm>
            <a:off x="5606950" y="4664850"/>
            <a:ext cx="3042900" cy="723000"/>
          </a:xfrm>
          <a:prstGeom prst="wedgeRoundRectCallout">
            <a:avLst>
              <a:gd fmla="val -30193" name="adj1"/>
              <a:gd fmla="val -8894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查看</a:t>
            </a:r>
            <a:r>
              <a:rPr lang="zh-TW" sz="2400"/>
              <a:t>論文</a:t>
            </a:r>
            <a:r>
              <a:rPr lang="zh-TW" sz="2400"/>
              <a:t>原文跟引用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8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87"/>
          <p:cNvSpPr txBox="1"/>
          <p:nvPr>
            <p:ph type="title"/>
          </p:nvPr>
        </p:nvSpPr>
        <p:spPr>
          <a:xfrm>
            <a:off x="1417750" y="143600"/>
            <a:ext cx="7010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個人知識庫：Google NotebookLM</a:t>
            </a:r>
            <a:endParaRPr/>
          </a:p>
        </p:txBody>
      </p:sp>
      <p:sp>
        <p:nvSpPr>
          <p:cNvPr id="1412" name="Google Shape;1412;p8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13" name="Google Shape;141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1783"/>
            <a:ext cx="9144001" cy="4796185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87"/>
          <p:cNvSpPr/>
          <p:nvPr/>
        </p:nvSpPr>
        <p:spPr>
          <a:xfrm>
            <a:off x="2958000" y="1341327"/>
            <a:ext cx="1744800" cy="813900"/>
          </a:xfrm>
          <a:prstGeom prst="wedgeRoundRectCallout">
            <a:avLst>
              <a:gd fmla="val -67754" name="adj1"/>
              <a:gd fmla="val -611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1. PDF作為知識庫</a:t>
            </a:r>
            <a:endParaRPr sz="2400"/>
          </a:p>
        </p:txBody>
      </p:sp>
      <p:sp>
        <p:nvSpPr>
          <p:cNvPr id="1415" name="Google Shape;1415;p87"/>
          <p:cNvSpPr/>
          <p:nvPr/>
        </p:nvSpPr>
        <p:spPr>
          <a:xfrm>
            <a:off x="6327650" y="1341325"/>
            <a:ext cx="1407000" cy="612900"/>
          </a:xfrm>
          <a:prstGeom prst="wedgeRoundRectCallout">
            <a:avLst>
              <a:gd fmla="val -14893" name="adj1"/>
              <a:gd fmla="val 7915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2</a:t>
            </a:r>
            <a:r>
              <a:rPr lang="zh-TW" sz="2400"/>
              <a:t>. </a:t>
            </a:r>
            <a:r>
              <a:rPr lang="zh-TW" sz="2400"/>
              <a:t>指示</a:t>
            </a:r>
            <a:endParaRPr sz="2400"/>
          </a:p>
        </p:txBody>
      </p:sp>
      <p:sp>
        <p:nvSpPr>
          <p:cNvPr id="1416" name="Google Shape;1416;p87"/>
          <p:cNvSpPr/>
          <p:nvPr/>
        </p:nvSpPr>
        <p:spPr>
          <a:xfrm>
            <a:off x="6904125" y="2811550"/>
            <a:ext cx="1908000" cy="612900"/>
          </a:xfrm>
          <a:prstGeom prst="wedgeRoundRectCallout">
            <a:avLst>
              <a:gd fmla="val -14893" name="adj1"/>
              <a:gd fmla="val 7915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3</a:t>
            </a:r>
            <a:r>
              <a:rPr lang="zh-TW" sz="2400"/>
              <a:t>.</a:t>
            </a:r>
            <a:r>
              <a:rPr lang="zh-TW" sz="2400"/>
              <a:t>生成結果</a:t>
            </a:r>
            <a:endParaRPr sz="2400"/>
          </a:p>
        </p:txBody>
      </p:sp>
      <p:sp>
        <p:nvSpPr>
          <p:cNvPr id="1417" name="Google Shape;1417;p87"/>
          <p:cNvSpPr/>
          <p:nvPr/>
        </p:nvSpPr>
        <p:spPr>
          <a:xfrm>
            <a:off x="5835700" y="4409600"/>
            <a:ext cx="1407000" cy="612900"/>
          </a:xfrm>
          <a:prstGeom prst="wedgeRoundRectCallout">
            <a:avLst>
              <a:gd fmla="val 108330" name="adj1"/>
              <a:gd fmla="val -11538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4</a:t>
            </a:r>
            <a:r>
              <a:rPr lang="zh-TW" sz="2400"/>
              <a:t>. </a:t>
            </a:r>
            <a:r>
              <a:rPr lang="zh-TW" sz="2400"/>
              <a:t>引用</a:t>
            </a:r>
            <a:endParaRPr sz="2400"/>
          </a:p>
        </p:txBody>
      </p:sp>
      <p:sp>
        <p:nvSpPr>
          <p:cNvPr id="1418" name="Google Shape;1418;p87"/>
          <p:cNvSpPr/>
          <p:nvPr/>
        </p:nvSpPr>
        <p:spPr>
          <a:xfrm rot="-500053">
            <a:off x="4391398" y="4730099"/>
            <a:ext cx="1548149" cy="52486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8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8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Retrieval-Augmented Generation (RAG)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企業級的檢索增強生成</a:t>
            </a:r>
            <a:endParaRPr/>
          </a:p>
        </p:txBody>
      </p:sp>
      <p:sp>
        <p:nvSpPr>
          <p:cNvPr id="1425" name="Google Shape;1425;p8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26" name="Google Shape;1426;p88"/>
          <p:cNvPicPr preferRelativeResize="0"/>
          <p:nvPr/>
        </p:nvPicPr>
        <p:blipFill rotWithShape="1">
          <a:blip r:embed="rId3">
            <a:alphaModFix/>
          </a:blip>
          <a:srcRect b="0" l="0" r="0" t="8675"/>
          <a:stretch/>
        </p:blipFill>
        <p:spPr>
          <a:xfrm>
            <a:off x="0" y="1090663"/>
            <a:ext cx="9144003" cy="52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88"/>
          <p:cNvSpPr/>
          <p:nvPr/>
        </p:nvSpPr>
        <p:spPr>
          <a:xfrm>
            <a:off x="4595925" y="5815050"/>
            <a:ext cx="1896900" cy="713100"/>
          </a:xfrm>
          <a:prstGeom prst="wedgeRoundRectCallout">
            <a:avLst>
              <a:gd fmla="val 891" name="adj1"/>
              <a:gd fmla="val -20596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各種資料庫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89"/>
          <p:cNvSpPr txBox="1"/>
          <p:nvPr>
            <p:ph idx="2" type="subTitle"/>
          </p:nvPr>
        </p:nvSpPr>
        <p:spPr>
          <a:xfrm>
            <a:off x="44400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生成式AI</a:t>
            </a:r>
            <a:endParaRPr/>
          </a:p>
        </p:txBody>
      </p:sp>
      <p:sp>
        <p:nvSpPr>
          <p:cNvPr id="1433" name="Google Shape;1433;p8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生成式AI跟脈絡式AI的差異</a:t>
            </a:r>
            <a:endParaRPr/>
          </a:p>
        </p:txBody>
      </p:sp>
      <p:sp>
        <p:nvSpPr>
          <p:cNvPr id="1434" name="Google Shape;1434;p8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35" name="Google Shape;1435;p89"/>
          <p:cNvSpPr txBox="1"/>
          <p:nvPr>
            <p:ph idx="1" type="subTitle"/>
          </p:nvPr>
        </p:nvSpPr>
        <p:spPr>
          <a:xfrm>
            <a:off x="4300500" y="1341375"/>
            <a:ext cx="42879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脈絡式AI</a:t>
            </a:r>
            <a:endParaRPr/>
          </a:p>
        </p:txBody>
      </p:sp>
      <p:sp>
        <p:nvSpPr>
          <p:cNvPr id="1436" name="Google Shape;1436;p89"/>
          <p:cNvSpPr txBox="1"/>
          <p:nvPr>
            <p:ph idx="3" type="body"/>
          </p:nvPr>
        </p:nvSpPr>
        <p:spPr>
          <a:xfrm>
            <a:off x="444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需要明確指令才能驅動</a:t>
            </a:r>
            <a:endParaRPr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仰賴使用者輸入明確的指令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知識來自於AI的模型本身</a:t>
            </a:r>
            <a:endParaRPr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大多情況下使用者難以控制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zh-TW"/>
              <a:t>執行任務大多是</a:t>
            </a:r>
            <a:br>
              <a:rPr lang="zh-TW"/>
            </a:br>
            <a:r>
              <a:rPr lang="zh-TW"/>
              <a:t>從「無」到「有」</a:t>
            </a:r>
            <a:endParaRPr/>
          </a:p>
        </p:txBody>
      </p:sp>
      <p:sp>
        <p:nvSpPr>
          <p:cNvPr id="1437" name="Google Shape;1437;p89"/>
          <p:cNvSpPr txBox="1"/>
          <p:nvPr>
            <p:ph idx="4" type="body"/>
          </p:nvPr>
        </p:nvSpPr>
        <p:spPr>
          <a:xfrm>
            <a:off x="4300500" y="2074575"/>
            <a:ext cx="4399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半自動驅動</a:t>
            </a:r>
            <a:endParaRPr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部分指令可透過脈絡感知，不需要完整輸入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知識來自於特定脈絡的專業領域</a:t>
            </a:r>
            <a:endParaRPr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結合AI模型知識的遷移學習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/>
              <a:t>使用者可以明確瞭解知識庫的範圍並追溯來源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zh-TW"/>
              <a:t>執行任務大多是</a:t>
            </a:r>
            <a:br>
              <a:rPr lang="zh-TW"/>
            </a:br>
            <a:r>
              <a:rPr lang="zh-TW"/>
              <a:t>從「有」到「達成目的」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6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6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太過專業</a:t>
            </a:r>
            <a:endParaRPr/>
          </a:p>
        </p:txBody>
      </p:sp>
      <p:sp>
        <p:nvSpPr>
          <p:cNvPr id="1131" name="Google Shape;1131;p6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32" name="Google Shape;1132;p63"/>
          <p:cNvSpPr/>
          <p:nvPr/>
        </p:nvSpPr>
        <p:spPr>
          <a:xfrm>
            <a:off x="1856676" y="1956750"/>
            <a:ext cx="3819300" cy="750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Base Model 基礎模型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33" name="Google Shape;1133;p63"/>
          <p:cNvSpPr/>
          <p:nvPr/>
        </p:nvSpPr>
        <p:spPr>
          <a:xfrm>
            <a:off x="1856687" y="1141200"/>
            <a:ext cx="3819300" cy="624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Prompt 提示詞</a:t>
            </a:r>
            <a:endParaRPr sz="2400"/>
          </a:p>
        </p:txBody>
      </p:sp>
      <p:sp>
        <p:nvSpPr>
          <p:cNvPr id="1134" name="Google Shape;1134;p63"/>
          <p:cNvSpPr/>
          <p:nvPr/>
        </p:nvSpPr>
        <p:spPr>
          <a:xfrm>
            <a:off x="1856676" y="2920080"/>
            <a:ext cx="3819300" cy="750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大模型 CheckPoint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35" name="Google Shape;1135;p63"/>
          <p:cNvSpPr/>
          <p:nvPr/>
        </p:nvSpPr>
        <p:spPr>
          <a:xfrm>
            <a:off x="568650" y="4253182"/>
            <a:ext cx="1946700" cy="750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圖片 LoRa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36" name="Google Shape;1136;p63"/>
          <p:cNvSpPr/>
          <p:nvPr/>
        </p:nvSpPr>
        <p:spPr>
          <a:xfrm>
            <a:off x="2954050" y="4253182"/>
            <a:ext cx="3688200" cy="750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文字 Textual Inversion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37" name="Google Shape;1137;p63"/>
          <p:cNvSpPr/>
          <p:nvPr/>
        </p:nvSpPr>
        <p:spPr>
          <a:xfrm>
            <a:off x="1856674" y="5586417"/>
            <a:ext cx="3819300" cy="750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控制器 ControlNet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38" name="Google Shape;1138;p63"/>
          <p:cNvSpPr/>
          <p:nvPr/>
        </p:nvSpPr>
        <p:spPr>
          <a:xfrm>
            <a:off x="314375" y="4156025"/>
            <a:ext cx="6542400" cy="98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39" name="Google Shape;1139;p63"/>
          <p:cNvSpPr/>
          <p:nvPr/>
        </p:nvSpPr>
        <p:spPr>
          <a:xfrm>
            <a:off x="218834" y="3574100"/>
            <a:ext cx="12645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小模型</a:t>
            </a:r>
            <a:endParaRPr sz="2400"/>
          </a:p>
        </p:txBody>
      </p:sp>
      <p:sp>
        <p:nvSpPr>
          <p:cNvPr id="1140" name="Google Shape;1140;p63"/>
          <p:cNvSpPr/>
          <p:nvPr/>
        </p:nvSpPr>
        <p:spPr>
          <a:xfrm rot="-8100000">
            <a:off x="3423532" y="4854095"/>
            <a:ext cx="685611" cy="685611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63"/>
          <p:cNvSpPr/>
          <p:nvPr/>
        </p:nvSpPr>
        <p:spPr>
          <a:xfrm rot="-8100000">
            <a:off x="3423532" y="1303907"/>
            <a:ext cx="685611" cy="685611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63"/>
          <p:cNvSpPr/>
          <p:nvPr/>
        </p:nvSpPr>
        <p:spPr>
          <a:xfrm rot="-8100000">
            <a:off x="3423532" y="2254457"/>
            <a:ext cx="685611" cy="685611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3"/>
          <p:cNvSpPr/>
          <p:nvPr/>
        </p:nvSpPr>
        <p:spPr>
          <a:xfrm rot="-8100000">
            <a:off x="3423532" y="3246170"/>
            <a:ext cx="685611" cy="685611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3"/>
          <p:cNvSpPr/>
          <p:nvPr/>
        </p:nvSpPr>
        <p:spPr>
          <a:xfrm>
            <a:off x="5853350" y="1992600"/>
            <a:ext cx="2575200" cy="679200"/>
          </a:xfrm>
          <a:prstGeom prst="leftArrowCallout">
            <a:avLst>
              <a:gd fmla="val 25000" name="adj1"/>
              <a:gd fmla="val 25000" name="adj2"/>
              <a:gd fmla="val 25000" name="adj3"/>
              <a:gd fmla="val 81915" name="adj4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教到這裡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45" name="Google Shape;1145;p63"/>
          <p:cNvSpPr txBox="1"/>
          <p:nvPr/>
        </p:nvSpPr>
        <p:spPr>
          <a:xfrm>
            <a:off x="6048900" y="1341325"/>
            <a:ext cx="23796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Stable Diffsuion</a:t>
            </a:r>
            <a:endParaRPr sz="24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模型組成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90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90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我們還欠缺什麼？</a:t>
            </a:r>
            <a:endParaRPr/>
          </a:p>
        </p:txBody>
      </p:sp>
      <p:sp>
        <p:nvSpPr>
          <p:cNvPr id="1444" name="Google Shape;1444;p9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45" name="Google Shape;1445;p90"/>
          <p:cNvSpPr txBox="1"/>
          <p:nvPr>
            <p:ph type="title"/>
          </p:nvPr>
        </p:nvSpPr>
        <p:spPr>
          <a:xfrm>
            <a:off x="715550" y="6435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當</a:t>
            </a:r>
            <a:r>
              <a:rPr lang="zh-TW"/>
              <a:t>脈絡式AI來臨之時</a:t>
            </a:r>
            <a:endParaRPr/>
          </a:p>
        </p:txBody>
      </p:sp>
      <p:pic>
        <p:nvPicPr>
          <p:cNvPr id="1446" name="Google Shape;1446;p90"/>
          <p:cNvPicPr preferRelativeResize="0"/>
          <p:nvPr/>
        </p:nvPicPr>
        <p:blipFill rotWithShape="1">
          <a:blip r:embed="rId3">
            <a:alphaModFix/>
          </a:blip>
          <a:srcRect b="0" l="1465" r="1456" t="0"/>
          <a:stretch/>
        </p:blipFill>
        <p:spPr>
          <a:xfrm>
            <a:off x="3133675" y="1628475"/>
            <a:ext cx="2876654" cy="34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1"/>
          <p:cNvSpPr/>
          <p:nvPr/>
        </p:nvSpPr>
        <p:spPr>
          <a:xfrm>
            <a:off x="6726600" y="1317275"/>
            <a:ext cx="1701900" cy="32070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2" name="Google Shape;1452;p91"/>
          <p:cNvPicPr preferRelativeResize="0"/>
          <p:nvPr/>
        </p:nvPicPr>
        <p:blipFill rotWithShape="1">
          <a:blip r:embed="rId3">
            <a:alphaModFix/>
          </a:blip>
          <a:srcRect b="0" l="0" r="0" t="4415"/>
          <a:stretch/>
        </p:blipFill>
        <p:spPr>
          <a:xfrm>
            <a:off x="553638" y="0"/>
            <a:ext cx="8036726" cy="51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91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54" name="Google Shape;1454;p91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600"/>
              <a:t>結語</a:t>
            </a:r>
            <a:endParaRPr b="0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文學院AI人才必備的三隻箭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9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脈絡式AI是生成式AI的進階應用。</a:t>
            </a:r>
            <a:br>
              <a:rPr lang="zh-TW"/>
            </a:br>
            <a:r>
              <a:rPr lang="zh-TW"/>
              <a:t>瞭解生成式AI的</a:t>
            </a:r>
            <a:r>
              <a:rPr lang="zh-TW" u="sng">
                <a:solidFill>
                  <a:srgbClr val="FF0000"/>
                </a:solidFill>
              </a:rPr>
              <a:t>用法</a:t>
            </a:r>
            <a:r>
              <a:rPr lang="zh-TW"/>
              <a:t>、</a:t>
            </a:r>
            <a:r>
              <a:rPr lang="zh-TW" u="sng">
                <a:solidFill>
                  <a:srgbClr val="FF0000"/>
                </a:solidFill>
              </a:rPr>
              <a:t>特性</a:t>
            </a:r>
            <a:r>
              <a:rPr lang="zh-TW"/>
              <a:t>與</a:t>
            </a:r>
            <a:r>
              <a:rPr lang="zh-TW" u="sng">
                <a:solidFill>
                  <a:srgbClr val="FF0000"/>
                </a:solidFill>
              </a:rPr>
              <a:t>侷限</a:t>
            </a:r>
            <a:r>
              <a:rPr lang="zh-TW"/>
              <a:t>，仍是必要的基礎素養。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9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第一箭、</a:t>
            </a:r>
            <a:r>
              <a:rPr lang="zh-TW"/>
              <a:t>AI素養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熟悉生成式AI的使用</a:t>
            </a:r>
            <a:endParaRPr b="0" sz="2400"/>
          </a:p>
        </p:txBody>
      </p:sp>
      <p:sp>
        <p:nvSpPr>
          <p:cNvPr id="1461" name="Google Shape;1461;p9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62" name="Google Shape;1462;p92"/>
          <p:cNvSpPr txBox="1"/>
          <p:nvPr>
            <p:ph idx="4294967295" type="subTitle"/>
          </p:nvPr>
        </p:nvSpPr>
        <p:spPr>
          <a:xfrm>
            <a:off x="715550" y="2176425"/>
            <a:ext cx="25710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rPr>
              <a:t>文字處理</a:t>
            </a:r>
            <a:endParaRPr b="1">
              <a:solidFill>
                <a:srgbClr val="B45F0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63" name="Google Shape;1463;p92"/>
          <p:cNvSpPr txBox="1"/>
          <p:nvPr>
            <p:ph idx="4294967295" type="subTitle"/>
          </p:nvPr>
        </p:nvSpPr>
        <p:spPr>
          <a:xfrm>
            <a:off x="3286550" y="2176425"/>
            <a:ext cx="25710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rPr>
              <a:t>圖片繪製</a:t>
            </a:r>
            <a:endParaRPr b="1">
              <a:solidFill>
                <a:srgbClr val="B45F0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64" name="Google Shape;1464;p92"/>
          <p:cNvSpPr txBox="1"/>
          <p:nvPr>
            <p:ph idx="4294967295" type="body"/>
          </p:nvPr>
        </p:nvSpPr>
        <p:spPr>
          <a:xfrm>
            <a:off x="715575" y="2909625"/>
            <a:ext cx="2571000" cy="29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zh-TW" sz="2100"/>
              <a:t>Open AI ChatGPT, 淡小虎 (?)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zh-TW" sz="2100"/>
              <a:t>Google Gemini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Char char="●"/>
            </a:pPr>
            <a:r>
              <a:rPr lang="zh-TW" sz="2100"/>
              <a:t>Meta Llama</a:t>
            </a:r>
            <a:endParaRPr sz="2100"/>
          </a:p>
        </p:txBody>
      </p:sp>
      <p:sp>
        <p:nvSpPr>
          <p:cNvPr id="1465" name="Google Shape;1465;p92"/>
          <p:cNvSpPr txBox="1"/>
          <p:nvPr>
            <p:ph idx="4294967295" type="body"/>
          </p:nvPr>
        </p:nvSpPr>
        <p:spPr>
          <a:xfrm>
            <a:off x="3286544" y="2909625"/>
            <a:ext cx="2571000" cy="29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zh-TW" sz="2100"/>
              <a:t>Copilot Desinger Image Creator (DALL-E)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zh-TW" sz="2100"/>
              <a:t>Stable Diffusion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Char char="●"/>
            </a:pPr>
            <a:r>
              <a:rPr lang="zh-TW" sz="2100"/>
              <a:t>Photoshop Firefly</a:t>
            </a:r>
            <a:endParaRPr sz="2100"/>
          </a:p>
        </p:txBody>
      </p:sp>
      <p:sp>
        <p:nvSpPr>
          <p:cNvPr id="1466" name="Google Shape;1466;p92"/>
          <p:cNvSpPr txBox="1"/>
          <p:nvPr>
            <p:ph idx="4294967295" type="subTitle"/>
          </p:nvPr>
        </p:nvSpPr>
        <p:spPr>
          <a:xfrm>
            <a:off x="5857550" y="2176425"/>
            <a:ext cx="25710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rPr>
              <a:t>資料分析</a:t>
            </a:r>
            <a:endParaRPr b="1">
              <a:solidFill>
                <a:srgbClr val="B45F06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67" name="Google Shape;1467;p92"/>
          <p:cNvSpPr txBox="1"/>
          <p:nvPr>
            <p:ph idx="4294967295" type="body"/>
          </p:nvPr>
        </p:nvSpPr>
        <p:spPr>
          <a:xfrm>
            <a:off x="5857547" y="2909625"/>
            <a:ext cx="2571000" cy="29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zh-TW" sz="2100"/>
              <a:t>Tabnine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zh-TW" sz="2100"/>
              <a:t>Github Copilot</a:t>
            </a:r>
            <a:endParaRPr sz="2100"/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Char char="●"/>
            </a:pPr>
            <a:r>
              <a:rPr lang="zh-TW" sz="2100"/>
              <a:t>Coze</a:t>
            </a:r>
            <a:endParaRPr sz="2100"/>
          </a:p>
        </p:txBody>
      </p:sp>
      <p:sp>
        <p:nvSpPr>
          <p:cNvPr id="1468" name="Google Shape;1468;p92"/>
          <p:cNvSpPr/>
          <p:nvPr/>
        </p:nvSpPr>
        <p:spPr>
          <a:xfrm>
            <a:off x="6017475" y="4598250"/>
            <a:ext cx="2608200" cy="1404900"/>
          </a:xfrm>
          <a:prstGeom prst="roundRect">
            <a:avLst>
              <a:gd fmla="val 14301" name="adj"/>
            </a:avLst>
          </a:prstGeom>
          <a:solidFill>
            <a:srgbClr val="FFFFFF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200">
                <a:solidFill>
                  <a:srgbClr val="B45F06"/>
                </a:solidFill>
              </a:rPr>
              <a:t>影片、動畫、音樂、音效、對話、人像...</a:t>
            </a:r>
            <a:endParaRPr b="1" sz="2200">
              <a:solidFill>
                <a:srgbClr val="B45F0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9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思考全球化，行動在地化</a:t>
            </a:r>
            <a:endParaRPr/>
          </a:p>
        </p:txBody>
      </p:sp>
      <p:sp>
        <p:nvSpPr>
          <p:cNvPr id="1474" name="Google Shape;1474;p9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第二箭、脈絡知識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全球在地化</a:t>
            </a:r>
            <a:endParaRPr b="0" sz="2400"/>
          </a:p>
        </p:txBody>
      </p:sp>
      <p:sp>
        <p:nvSpPr>
          <p:cNvPr id="1475" name="Google Shape;1475;p9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76" name="Google Shape;1476;p93"/>
          <p:cNvSpPr/>
          <p:nvPr/>
        </p:nvSpPr>
        <p:spPr>
          <a:xfrm>
            <a:off x="1877343" y="2057450"/>
            <a:ext cx="6484200" cy="894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AI模型的知識</a:t>
            </a:r>
            <a:endParaRPr sz="2400"/>
          </a:p>
        </p:txBody>
      </p:sp>
      <p:sp>
        <p:nvSpPr>
          <p:cNvPr id="1477" name="Google Shape;1477;p93"/>
          <p:cNvSpPr/>
          <p:nvPr/>
        </p:nvSpPr>
        <p:spPr>
          <a:xfrm>
            <a:off x="782643" y="2165291"/>
            <a:ext cx="13944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全球化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78" name="Google Shape;1478;p93"/>
          <p:cNvSpPr/>
          <p:nvPr/>
        </p:nvSpPr>
        <p:spPr>
          <a:xfrm>
            <a:off x="1877350" y="3569125"/>
            <a:ext cx="6484200" cy="2330100"/>
          </a:xfrm>
          <a:prstGeom prst="roundRect">
            <a:avLst>
              <a:gd fmla="val 8741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479" name="Google Shape;1479;p93"/>
          <p:cNvSpPr/>
          <p:nvPr/>
        </p:nvSpPr>
        <p:spPr>
          <a:xfrm>
            <a:off x="782643" y="3703091"/>
            <a:ext cx="1394400" cy="6792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在地</a:t>
            </a:r>
            <a:r>
              <a:rPr lang="zh-TW" sz="2400">
                <a:solidFill>
                  <a:srgbClr val="FFFFFF"/>
                </a:solidFill>
              </a:rPr>
              <a:t>化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1480" name="Google Shape;1480;p93"/>
          <p:cNvCxnSpPr/>
          <p:nvPr/>
        </p:nvCxnSpPr>
        <p:spPr>
          <a:xfrm>
            <a:off x="3010025" y="4308875"/>
            <a:ext cx="31929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81" name="Google Shape;148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175" y="3758100"/>
            <a:ext cx="1394400" cy="195216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82" name="Google Shape;1482;p93"/>
          <p:cNvSpPr txBox="1"/>
          <p:nvPr/>
        </p:nvSpPr>
        <p:spPr>
          <a:xfrm>
            <a:off x="3943925" y="3842450"/>
            <a:ext cx="2321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領域專業知識</a:t>
            </a:r>
            <a:endParaRPr sz="2400"/>
          </a:p>
        </p:txBody>
      </p:sp>
      <p:cxnSp>
        <p:nvCxnSpPr>
          <p:cNvPr id="1483" name="Google Shape;1483;p93"/>
          <p:cNvCxnSpPr/>
          <p:nvPr/>
        </p:nvCxnSpPr>
        <p:spPr>
          <a:xfrm>
            <a:off x="4414450" y="5552550"/>
            <a:ext cx="28455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4" name="Google Shape;1484;p93"/>
          <p:cNvSpPr txBox="1"/>
          <p:nvPr/>
        </p:nvSpPr>
        <p:spPr>
          <a:xfrm>
            <a:off x="4103825" y="5023950"/>
            <a:ext cx="2321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在地文化脈絡</a:t>
            </a:r>
            <a:endParaRPr sz="2400"/>
          </a:p>
        </p:txBody>
      </p:sp>
      <p:pic>
        <p:nvPicPr>
          <p:cNvPr id="1485" name="Google Shape;1485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6868" y="3719288"/>
            <a:ext cx="1433525" cy="2029775"/>
          </a:xfrm>
          <a:prstGeom prst="rect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86" name="Google Shape;1486;p93"/>
          <p:cNvSpPr/>
          <p:nvPr/>
        </p:nvSpPr>
        <p:spPr>
          <a:xfrm>
            <a:off x="4488125" y="2609750"/>
            <a:ext cx="1232700" cy="1232700"/>
          </a:xfrm>
          <a:prstGeom prst="mathPlus">
            <a:avLst>
              <a:gd fmla="val 23520" name="adj1"/>
            </a:avLst>
          </a:prstGeom>
          <a:solidFill>
            <a:srgbClr val="FFAB4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9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9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台</a:t>
            </a:r>
            <a:r>
              <a:rPr lang="zh-TW"/>
              <a:t>灣自主的AI模型：</a:t>
            </a:r>
            <a:r>
              <a:rPr lang="zh-TW"/>
              <a:t>TAIDI</a:t>
            </a:r>
            <a:endParaRPr/>
          </a:p>
        </p:txBody>
      </p:sp>
      <p:sp>
        <p:nvSpPr>
          <p:cNvPr id="1493" name="Google Shape;1493;p9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94" name="Google Shape;149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1975"/>
            <a:ext cx="91440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9" name="Google Shape;149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75" y="643600"/>
            <a:ext cx="4081542" cy="5097392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9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01" name="Google Shape;1501;p95"/>
          <p:cNvSpPr/>
          <p:nvPr/>
        </p:nvSpPr>
        <p:spPr>
          <a:xfrm>
            <a:off x="1226350" y="5248825"/>
            <a:ext cx="25665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chemeClr val="hlink"/>
                </a:solidFill>
                <a:hlinkClick r:id="rId4"/>
              </a:rPr>
              <a:t>台灣常見美食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502" name="Google Shape;1502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250" y="643600"/>
            <a:ext cx="3588208" cy="5382302"/>
          </a:xfrm>
          <a:prstGeom prst="rect">
            <a:avLst/>
          </a:prstGeom>
          <a:noFill/>
          <a:ln>
            <a:noFill/>
          </a:ln>
        </p:spPr>
      </p:pic>
      <p:sp>
        <p:nvSpPr>
          <p:cNvPr id="1503" name="Google Shape;1503;p95"/>
          <p:cNvSpPr/>
          <p:nvPr/>
        </p:nvSpPr>
        <p:spPr>
          <a:xfrm>
            <a:off x="4748088" y="5248825"/>
            <a:ext cx="40425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rgbClr val="00000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Taiwan Can Tower_6type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9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以人的</a:t>
            </a:r>
            <a:r>
              <a:rPr lang="zh-TW"/>
              <a:t>需求為啟始，以帶動社群成長卓越為目標。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瞭解人們的思維模式與情境脈絡</a:t>
            </a:r>
            <a:r>
              <a:rPr lang="zh-TW"/>
              <a:t>，</a:t>
            </a:r>
            <a:r>
              <a:rPr lang="zh-TW"/>
              <a:t>不僅要瞭解人們理性的顯性需求，也要能夠掌握感性的隱性需求。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將人們的「脈絡」與「生成式AI」相互結合，發展成具有靈魂的「脈絡式AI」。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96"/>
          <p:cNvSpPr/>
          <p:nvPr/>
        </p:nvSpPr>
        <p:spPr>
          <a:xfrm>
            <a:off x="3213474" y="5569800"/>
            <a:ext cx="27174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有</a:t>
            </a:r>
            <a:r>
              <a:rPr lang="zh-TW" sz="2400">
                <a:solidFill>
                  <a:srgbClr val="FFFF00"/>
                </a:solidFill>
              </a:rPr>
              <a:t>靈魂</a:t>
            </a:r>
            <a:r>
              <a:rPr lang="zh-TW" sz="2400">
                <a:solidFill>
                  <a:srgbClr val="FFFFFF"/>
                </a:solidFill>
              </a:rPr>
              <a:t>的作品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10" name="Google Shape;1510;p96"/>
          <p:cNvSpPr/>
          <p:nvPr/>
        </p:nvSpPr>
        <p:spPr>
          <a:xfrm flipH="1" rot="10800000">
            <a:off x="3937950" y="4939675"/>
            <a:ext cx="1231800" cy="715800"/>
          </a:xfrm>
          <a:prstGeom prst="upArrowCallout">
            <a:avLst>
              <a:gd fmla="val 51537" name="adj1"/>
              <a:gd fmla="val 50059" name="adj2"/>
              <a:gd fmla="val 42376" name="adj3"/>
              <a:gd fmla="val 37556" name="adj4"/>
            </a:avLst>
          </a:prstGeom>
          <a:solidFill>
            <a:srgbClr val="FFAB4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9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第三箭、人文思維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以人為本的思維模式</a:t>
            </a:r>
            <a:endParaRPr b="0" sz="2400"/>
          </a:p>
        </p:txBody>
      </p:sp>
      <p:sp>
        <p:nvSpPr>
          <p:cNvPr id="1512" name="Google Shape;1512;p9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13" name="Google Shape;1513;p96"/>
          <p:cNvSpPr/>
          <p:nvPr/>
        </p:nvSpPr>
        <p:spPr>
          <a:xfrm>
            <a:off x="2125025" y="4680175"/>
            <a:ext cx="2047500" cy="6792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800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脈絡背景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14" name="Google Shape;1514;p96"/>
          <p:cNvSpPr/>
          <p:nvPr/>
        </p:nvSpPr>
        <p:spPr>
          <a:xfrm>
            <a:off x="5022777" y="4680175"/>
            <a:ext cx="1786800" cy="679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180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生成式AI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515" name="Google Shape;151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1713" y="4326200"/>
            <a:ext cx="1214749" cy="121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750" y="4469750"/>
            <a:ext cx="1071200" cy="10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96"/>
          <p:cNvSpPr/>
          <p:nvPr/>
        </p:nvSpPr>
        <p:spPr>
          <a:xfrm>
            <a:off x="3141950" y="3843650"/>
            <a:ext cx="2619000" cy="626100"/>
          </a:xfrm>
          <a:prstGeom prst="wedgeRoundRectCallout">
            <a:avLst>
              <a:gd fmla="val 10079" name="adj1"/>
              <a:gd fmla="val 130927" name="adj2"/>
              <a:gd fmla="val 0" name="adj3"/>
            </a:avLst>
          </a:prstGeom>
          <a:solidFill>
            <a:srgbClr val="B45F0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8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脈絡式AI專家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518" name="Google Shape;1518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1325" y="3640425"/>
            <a:ext cx="894900" cy="8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97"/>
          <p:cNvSpPr txBox="1"/>
          <p:nvPr>
            <p:ph idx="1" type="body"/>
          </p:nvPr>
        </p:nvSpPr>
        <p:spPr>
          <a:xfrm>
            <a:off x="715550" y="1227925"/>
            <a:ext cx="7713000" cy="41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97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而是思考怎麽用AI──</a:t>
            </a:r>
            <a:r>
              <a:rPr lang="zh-TW" u="sng"/>
              <a:t>創 造 價 值</a:t>
            </a:r>
            <a:endParaRPr u="sng"/>
          </a:p>
        </p:txBody>
      </p:sp>
      <p:sp>
        <p:nvSpPr>
          <p:cNvPr id="1525" name="Google Shape;1525;p9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26" name="Google Shape;1526;p97"/>
          <p:cNvSpPr txBox="1"/>
          <p:nvPr>
            <p:ph type="title"/>
          </p:nvPr>
        </p:nvSpPr>
        <p:spPr>
          <a:xfrm>
            <a:off x="715550" y="6435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/>
              <a:t>不是擔心會不會被AI取代</a:t>
            </a:r>
            <a:endParaRPr b="0"/>
          </a:p>
        </p:txBody>
      </p:sp>
      <p:sp>
        <p:nvSpPr>
          <p:cNvPr id="1527" name="Google Shape;1527;p97"/>
          <p:cNvSpPr/>
          <p:nvPr/>
        </p:nvSpPr>
        <p:spPr>
          <a:xfrm>
            <a:off x="2788650" y="1456525"/>
            <a:ext cx="3615000" cy="3615000"/>
          </a:xfrm>
          <a:prstGeom prst="ellipse">
            <a:avLst/>
          </a:prstGeom>
          <a:gradFill>
            <a:gsLst>
              <a:gs pos="0">
                <a:srgbClr val="B4FF9F"/>
              </a:gs>
              <a:gs pos="29000">
                <a:srgbClr val="F9FFA4"/>
              </a:gs>
              <a:gs pos="65000">
                <a:srgbClr val="FFD59E"/>
              </a:gs>
              <a:gs pos="100000">
                <a:srgbClr val="FFA1A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28" name="Google Shape;1528;p97"/>
          <p:cNvSpPr/>
          <p:nvPr/>
        </p:nvSpPr>
        <p:spPr>
          <a:xfrm>
            <a:off x="3273601" y="1941473"/>
            <a:ext cx="2645100" cy="2645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grpSp>
        <p:nvGrpSpPr>
          <p:cNvPr id="1529" name="Google Shape;1529;p97"/>
          <p:cNvGrpSpPr/>
          <p:nvPr/>
        </p:nvGrpSpPr>
        <p:grpSpPr>
          <a:xfrm>
            <a:off x="3447464" y="2143180"/>
            <a:ext cx="2249159" cy="2241690"/>
            <a:chOff x="3510425" y="2175800"/>
            <a:chExt cx="2123250" cy="2116199"/>
          </a:xfrm>
        </p:grpSpPr>
        <p:pic>
          <p:nvPicPr>
            <p:cNvPr id="1530" name="Google Shape;1530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10425" y="2175800"/>
              <a:ext cx="2123250" cy="2116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1" name="Google Shape;1531;p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69525" y="2631425"/>
              <a:ext cx="1204950" cy="1204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2" name="Google Shape;1532;p97"/>
          <p:cNvSpPr/>
          <p:nvPr/>
        </p:nvSpPr>
        <p:spPr>
          <a:xfrm>
            <a:off x="1821818" y="1732491"/>
            <a:ext cx="1394400" cy="679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AI素養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33" name="Google Shape;1533;p97"/>
          <p:cNvSpPr/>
          <p:nvPr/>
        </p:nvSpPr>
        <p:spPr>
          <a:xfrm>
            <a:off x="3715874" y="4654775"/>
            <a:ext cx="1712100" cy="6792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人文思維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34" name="Google Shape;1534;p97"/>
          <p:cNvSpPr/>
          <p:nvPr/>
        </p:nvSpPr>
        <p:spPr>
          <a:xfrm>
            <a:off x="5804524" y="1732500"/>
            <a:ext cx="1712100" cy="6792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脈絡知識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98"/>
          <p:cNvSpPr/>
          <p:nvPr/>
        </p:nvSpPr>
        <p:spPr>
          <a:xfrm>
            <a:off x="497747" y="1848694"/>
            <a:ext cx="3519300" cy="37134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0" name="Google Shape;1540;p98"/>
          <p:cNvGrpSpPr/>
          <p:nvPr/>
        </p:nvGrpSpPr>
        <p:grpSpPr>
          <a:xfrm flipH="1" rot="-5400000">
            <a:off x="3512155" y="3579790"/>
            <a:ext cx="1991966" cy="1543826"/>
            <a:chOff x="3337500" y="1640525"/>
            <a:chExt cx="3773378" cy="3085800"/>
          </a:xfrm>
        </p:grpSpPr>
        <p:sp>
          <p:nvSpPr>
            <p:cNvPr id="1541" name="Google Shape;1541;p9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9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9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4" name="Google Shape;1544;p98"/>
          <p:cNvGrpSpPr/>
          <p:nvPr/>
        </p:nvGrpSpPr>
        <p:grpSpPr>
          <a:xfrm rot="1336272">
            <a:off x="319965" y="2208442"/>
            <a:ext cx="901717" cy="1446156"/>
            <a:chOff x="4509424" y="1600237"/>
            <a:chExt cx="1184961" cy="1900417"/>
          </a:xfrm>
        </p:grpSpPr>
        <p:grpSp>
          <p:nvGrpSpPr>
            <p:cNvPr id="1545" name="Google Shape;1545;p98"/>
            <p:cNvGrpSpPr/>
            <p:nvPr/>
          </p:nvGrpSpPr>
          <p:grpSpPr>
            <a:xfrm>
              <a:off x="4509424" y="1600237"/>
              <a:ext cx="1184961" cy="1900417"/>
              <a:chOff x="4438850" y="1497767"/>
              <a:chExt cx="1384138" cy="2002758"/>
            </a:xfrm>
          </p:grpSpPr>
          <p:sp>
            <p:nvSpPr>
              <p:cNvPr id="1546" name="Google Shape;1546;p98"/>
              <p:cNvSpPr/>
              <p:nvPr/>
            </p:nvSpPr>
            <p:spPr>
              <a:xfrm>
                <a:off x="4438850" y="2399525"/>
                <a:ext cx="1128900" cy="1101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98"/>
              <p:cNvSpPr/>
              <p:nvPr/>
            </p:nvSpPr>
            <p:spPr>
              <a:xfrm rot="900004">
                <a:off x="4570754" y="1625105"/>
                <a:ext cx="1128969" cy="110102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548" name="Google Shape;1548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">
              <a:off x="4599291" y="1736549"/>
              <a:ext cx="918312" cy="168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9" name="Google Shape;1549;p98"/>
          <p:cNvGrpSpPr/>
          <p:nvPr/>
        </p:nvGrpSpPr>
        <p:grpSpPr>
          <a:xfrm>
            <a:off x="253507" y="4988932"/>
            <a:ext cx="1299300" cy="555194"/>
            <a:chOff x="7243875" y="3780983"/>
            <a:chExt cx="1299300" cy="526200"/>
          </a:xfrm>
        </p:grpSpPr>
        <p:grpSp>
          <p:nvGrpSpPr>
            <p:cNvPr id="1550" name="Google Shape;1550;p9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551" name="Google Shape;1551;p9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9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9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4" name="Google Shape;1554;p9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555" name="Google Shape;1555;p9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9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9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558" name="Google Shape;155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50" y="5186050"/>
            <a:ext cx="643800" cy="160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9" name="Google Shape;1559;p98"/>
          <p:cNvGrpSpPr/>
          <p:nvPr/>
        </p:nvGrpSpPr>
        <p:grpSpPr>
          <a:xfrm>
            <a:off x="3373269" y="2282813"/>
            <a:ext cx="1016875" cy="1072897"/>
            <a:chOff x="4490675" y="-372879"/>
            <a:chExt cx="1247700" cy="1247700"/>
          </a:xfrm>
        </p:grpSpPr>
        <p:sp>
          <p:nvSpPr>
            <p:cNvPr id="1560" name="Google Shape;1560;p98"/>
            <p:cNvSpPr/>
            <p:nvPr/>
          </p:nvSpPr>
          <p:spPr>
            <a:xfrm>
              <a:off x="4490675" y="-372879"/>
              <a:ext cx="1247700" cy="12477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1143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1" name="Google Shape;1561;p98"/>
            <p:cNvGrpSpPr/>
            <p:nvPr/>
          </p:nvGrpSpPr>
          <p:grpSpPr>
            <a:xfrm>
              <a:off x="4579538" y="-271369"/>
              <a:ext cx="1069969" cy="1079355"/>
              <a:chOff x="3750225" y="-93219"/>
              <a:chExt cx="1069969" cy="1079355"/>
            </a:xfrm>
          </p:grpSpPr>
          <p:sp>
            <p:nvSpPr>
              <p:cNvPr id="1562" name="Google Shape;1562;p98"/>
              <p:cNvSpPr/>
              <p:nvPr/>
            </p:nvSpPr>
            <p:spPr>
              <a:xfrm>
                <a:off x="3799594" y="-34464"/>
                <a:ext cx="1020600" cy="1020600"/>
              </a:xfrm>
              <a:prstGeom prst="star5">
                <a:avLst>
                  <a:gd fmla="val 19098" name="adj"/>
                  <a:gd fmla="val 105146" name="hf"/>
                  <a:gd fmla="val 110557" name="vf"/>
                </a:avLst>
              </a:prstGeom>
              <a:solidFill>
                <a:srgbClr val="741B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98"/>
              <p:cNvSpPr/>
              <p:nvPr/>
            </p:nvSpPr>
            <p:spPr>
              <a:xfrm>
                <a:off x="3750225" y="-93219"/>
                <a:ext cx="1020600" cy="1020600"/>
              </a:xfrm>
              <a:prstGeom prst="star5">
                <a:avLst>
                  <a:gd fmla="val 19098" name="adj"/>
                  <a:gd fmla="val 105146" name="hf"/>
                  <a:gd fmla="val 110557" name="vf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564" name="Google Shape;156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55662" y="1548150"/>
            <a:ext cx="3035576" cy="36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6950" y="282001"/>
            <a:ext cx="1109575" cy="1109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6" name="Google Shape;1566;p98"/>
          <p:cNvGrpSpPr/>
          <p:nvPr/>
        </p:nvGrpSpPr>
        <p:grpSpPr>
          <a:xfrm>
            <a:off x="4494654" y="490575"/>
            <a:ext cx="4222435" cy="692401"/>
            <a:chOff x="2796929" y="2234550"/>
            <a:chExt cx="4222435" cy="692401"/>
          </a:xfrm>
        </p:grpSpPr>
        <p:sp>
          <p:nvSpPr>
            <p:cNvPr id="1567" name="Google Shape;1567;p98"/>
            <p:cNvSpPr/>
            <p:nvPr/>
          </p:nvSpPr>
          <p:spPr>
            <a:xfrm>
              <a:off x="2803465" y="2234550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1568" name="Google Shape;1568;p98"/>
            <p:cNvSpPr txBox="1"/>
            <p:nvPr/>
          </p:nvSpPr>
          <p:spPr>
            <a:xfrm>
              <a:off x="2796929" y="2234550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1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7"/>
                </a:rPr>
                <a:t>http://l.pulipuli.info/24/tku/ai</a:t>
              </a:r>
              <a:endParaRPr b="1" sz="21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6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不夠專業</a:t>
            </a:r>
            <a:endParaRPr/>
          </a:p>
        </p:txBody>
      </p:sp>
      <p:sp>
        <p:nvSpPr>
          <p:cNvPr id="1152" name="Google Shape;1152;p6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53" name="Google Shape;1153;p64"/>
          <p:cNvSpPr/>
          <p:nvPr/>
        </p:nvSpPr>
        <p:spPr>
          <a:xfrm>
            <a:off x="1851285" y="1783250"/>
            <a:ext cx="65772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422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請問這題要給多少分？滿分20分。</a:t>
            </a:r>
            <a:endParaRPr sz="2400"/>
          </a:p>
        </p:txBody>
      </p:sp>
      <p:sp>
        <p:nvSpPr>
          <p:cNvPr id="1154" name="Google Shape;1154;p64"/>
          <p:cNvSpPr/>
          <p:nvPr/>
        </p:nvSpPr>
        <p:spPr>
          <a:xfrm>
            <a:off x="636893" y="1341316"/>
            <a:ext cx="13944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Prompt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155" name="Google Shape;11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250" y="1159725"/>
            <a:ext cx="1178000" cy="11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64"/>
          <p:cNvSpPr/>
          <p:nvPr/>
        </p:nvSpPr>
        <p:spPr>
          <a:xfrm>
            <a:off x="1851275" y="2949575"/>
            <a:ext cx="6577200" cy="3150300"/>
          </a:xfrm>
          <a:prstGeom prst="roundRect">
            <a:avLst>
              <a:gd fmla="val 6086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/>
              <a:t>這是一道中文的</a:t>
            </a:r>
            <a:r>
              <a:rPr lang="zh-TW" sz="2200">
                <a:highlight>
                  <a:srgbClr val="FFFF00"/>
                </a:highlight>
              </a:rPr>
              <a:t>物理題目</a:t>
            </a:r>
            <a:r>
              <a:rPr lang="zh-TW" sz="2200"/>
              <a:t>，讓我來幫你評分。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/>
              <a:t>題目問的是關於</a:t>
            </a:r>
            <a:r>
              <a:rPr lang="zh-TW" sz="2200">
                <a:highlight>
                  <a:srgbClr val="FFFF00"/>
                </a:highlight>
              </a:rPr>
              <a:t>電流</a:t>
            </a:r>
            <a:r>
              <a:rPr lang="zh-TW" sz="2200"/>
              <a:t>和</a:t>
            </a:r>
            <a:r>
              <a:rPr lang="zh-TW" sz="2200">
                <a:highlight>
                  <a:srgbClr val="FFFF00"/>
                </a:highlight>
              </a:rPr>
              <a:t>電壓</a:t>
            </a:r>
            <a:r>
              <a:rPr lang="zh-TW" sz="2200"/>
              <a:t>的測量問題：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/>
              <a:t>a. 解釋實驗目的與使用電壓表和電流表的正確接法。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/>
              <a:t>b. 題目要求繪製電路實驗時的中三個重點。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/>
              <a:t>c. 說明實驗中使用電流表的其中一個重點。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/>
              <a:t>學生的回答：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按照給分標準......學生可以獲得約</a:t>
            </a:r>
            <a:r>
              <a:rPr lang="zh-TW" sz="2200">
                <a:highlight>
                  <a:srgbClr val="FFFF00"/>
                </a:highlight>
              </a:rPr>
              <a:t>15分</a:t>
            </a:r>
            <a:r>
              <a:rPr lang="zh-TW" sz="2200"/>
              <a:t>（4+6+5）的得分。</a:t>
            </a:r>
            <a:endParaRPr sz="2200"/>
          </a:p>
        </p:txBody>
      </p:sp>
      <p:sp>
        <p:nvSpPr>
          <p:cNvPr id="1157" name="Google Shape;1157;p64"/>
          <p:cNvSpPr/>
          <p:nvPr/>
        </p:nvSpPr>
        <p:spPr>
          <a:xfrm>
            <a:off x="636900" y="2701950"/>
            <a:ext cx="1262400" cy="6792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GPT4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5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問題：</a:t>
            </a:r>
            <a:r>
              <a:rPr lang="zh-TW">
                <a:highlight>
                  <a:srgbClr val="FFFF00"/>
                </a:highlight>
              </a:rPr>
              <a:t>主題編目</a:t>
            </a:r>
            <a:r>
              <a:rPr lang="zh-TW"/>
              <a:t>與</a:t>
            </a:r>
            <a:r>
              <a:rPr lang="zh-TW">
                <a:highlight>
                  <a:srgbClr val="FFFF00"/>
                </a:highlight>
              </a:rPr>
              <a:t>記述編目</a:t>
            </a:r>
            <a:r>
              <a:rPr lang="zh-TW"/>
              <a:t>的差別</a:t>
            </a:r>
            <a:endParaRPr/>
          </a:p>
        </p:txBody>
      </p:sp>
      <p:sp>
        <p:nvSpPr>
          <p:cNvPr id="1164" name="Google Shape;1164;p6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65" name="Google Shape;11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524200"/>
            <a:ext cx="7712999" cy="487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6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</a:t>
            </a:r>
            <a:r>
              <a:rPr lang="zh-TW"/>
              <a:t>不只會寫文作畫，還會唱歌？</a:t>
            </a:r>
            <a:endParaRPr/>
          </a:p>
        </p:txBody>
      </p:sp>
      <p:sp>
        <p:nvSpPr>
          <p:cNvPr id="1172" name="Google Shape;1172;p6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73" name="Google Shape;117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" y="1111965"/>
            <a:ext cx="9144000" cy="5217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67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7"/>
          <p:cNvSpPr txBox="1"/>
          <p:nvPr>
            <p:ph type="title"/>
          </p:nvPr>
        </p:nvSpPr>
        <p:spPr>
          <a:xfrm>
            <a:off x="1107050" y="2049075"/>
            <a:ext cx="6930000" cy="23040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</a:t>
            </a:r>
            <a:r>
              <a:rPr lang="zh-TW"/>
              <a:t>生成的作品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沒有</a:t>
            </a:r>
            <a:r>
              <a:rPr lang="zh-TW">
                <a:solidFill>
                  <a:srgbClr val="FFFF00"/>
                </a:solidFill>
              </a:rPr>
              <a:t>靈魂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180" name="Google Shape;1180;p67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6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68"/>
          <p:cNvSpPr/>
          <p:nvPr/>
        </p:nvSpPr>
        <p:spPr>
          <a:xfrm>
            <a:off x="3431450" y="3080751"/>
            <a:ext cx="1643700" cy="8781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7" name="Google Shape;1187;p68"/>
          <p:cNvPicPr preferRelativeResize="0"/>
          <p:nvPr/>
        </p:nvPicPr>
        <p:blipFill rotWithShape="1">
          <a:blip r:embed="rId3">
            <a:alphaModFix/>
          </a:blip>
          <a:srcRect b="0" l="0" r="0" t="4415"/>
          <a:stretch/>
        </p:blipFill>
        <p:spPr>
          <a:xfrm>
            <a:off x="553638" y="0"/>
            <a:ext cx="8036726" cy="51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68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89" name="Google Shape;1189;p68"/>
          <p:cNvSpPr txBox="1"/>
          <p:nvPr>
            <p:ph type="title"/>
          </p:nvPr>
        </p:nvSpPr>
        <p:spPr>
          <a:xfrm>
            <a:off x="357750" y="4915100"/>
            <a:ext cx="84285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600"/>
              <a:t>生成式AI的反思</a:t>
            </a:r>
            <a:endParaRPr b="0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這就是我們期望的 </a:t>
            </a:r>
            <a:r>
              <a:rPr lang="zh-TW" u="sng"/>
              <a:t>生成式AI</a:t>
            </a:r>
            <a:r>
              <a:rPr lang="zh-TW"/>
              <a:t> </a:t>
            </a:r>
            <a:r>
              <a:rPr lang="zh-TW"/>
              <a:t>嗎？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69"/>
          <p:cNvSpPr txBox="1"/>
          <p:nvPr>
            <p:ph idx="1" type="body"/>
          </p:nvPr>
        </p:nvSpPr>
        <p:spPr>
          <a:xfrm>
            <a:off x="5601775" y="1341325"/>
            <a:ext cx="2826900" cy="47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用Google Scholar</a:t>
            </a:r>
            <a:r>
              <a:rPr lang="zh-TW"/>
              <a:t>搜尋，發現很多論文出現了「截至我上次知識更新」和「我無法存取即時資料。 」等ChatGPT會使用的字句，表示AI生成的論文通過掠奪性期刊的同儕審查。</a:t>
            </a:r>
            <a:endParaRPr/>
          </a:p>
        </p:txBody>
      </p:sp>
      <p:sp>
        <p:nvSpPr>
          <p:cNvPr id="1195" name="Google Shape;1195;p6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學術論文使用AI生成</a:t>
            </a:r>
            <a:endParaRPr/>
          </a:p>
        </p:txBody>
      </p:sp>
      <p:sp>
        <p:nvSpPr>
          <p:cNvPr id="1196" name="Google Shape;1196;p6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97" name="Google Shape;1197;p69"/>
          <p:cNvPicPr preferRelativeResize="0"/>
          <p:nvPr/>
        </p:nvPicPr>
        <p:blipFill rotWithShape="1">
          <a:blip r:embed="rId3">
            <a:alphaModFix/>
          </a:blip>
          <a:srcRect b="0" l="0" r="0" t="5784"/>
          <a:stretch/>
        </p:blipFill>
        <p:spPr>
          <a:xfrm>
            <a:off x="715550" y="1268050"/>
            <a:ext cx="4886225" cy="490515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Negotiation Workshop by Slidesgo">
  <a:themeElements>
    <a:clrScheme name="Simple Light">
      <a:dk1>
        <a:srgbClr val="000000"/>
      </a:dk1>
      <a:lt1>
        <a:srgbClr val="F9F3DC"/>
      </a:lt1>
      <a:dk2>
        <a:srgbClr val="E5DB29"/>
      </a:dk2>
      <a:lt2>
        <a:srgbClr val="BDC5FF"/>
      </a:lt2>
      <a:accent1>
        <a:srgbClr val="ED8EBC"/>
      </a:accent1>
      <a:accent2>
        <a:srgbClr val="00CE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